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number on the next slide before any greeting. The greeting can come once the first slide has landed.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that went all in on AI coding merged almost twice as many pull requests. Sounds great. The same pull requests got 154 percent bigger, took 91 percent longer to review, and a third more of them were merged without anyone reviewing them at all. And at the company level, nothing moved. Then: hi everyone, the topic is Agentic whatt.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to have slow processes with high quality. Now we have fast processes with lower quality. Everyone is trying to fix that, so I want to share what has worked for me. The real fight is plausible versus quality. Plausible means it looks right, CI is green, and the diff reads fine at a glance. Quality means it is still right when someone actually checks. You want code that works and that you love reading. Not code that looks fine until you dig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failure modes. The first two are about the model, the third is about the loop. The third one I will only tee up here; the next section pays it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an agent it was wrong, even when it was right, and most of the time it will agree with you and change its answer. It favours your stance over its own. There are several theories about why, mostly pointing at how models are fine-tuned on human preference, and I am not going to open that box today. The point is: agreement is not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tell the agent do not touch the database schema. It works for an hour. At the start of the session your instructions were most of what it could see. An hour later they are a tiny paragraph at the top of a very long document, and the thing closest to its attention is the last error it hit. Your instruction did not get deleted. It got outvoted. So do not rely on I gave great instructions, so it works. If you have a real screenshot of the migration file appearing 40 minutes after the instruction, put it on the next build of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one you already raised your hand for: when the test fails, the cheapest path to green is to change the test. Agents under pressure take the cheapest path. Hold that thought; it is the centre of the next section. Oracle, for the rest of the talk: whatever tells the agent it is right. A test, a type check, a lint rule, a reviewer. The agent optimises for the oracle's verdict, so if the oracle can be edited, it will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things, but not ten equal parts. The loop makes it work. The signal keeps it honest, and that is where I will spend most of the time. The last five keep failure cheap and make the whole thing improve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a machine can decide, a machine decides. TypeScript strict, ESLint, knip for dead code and unused exports, dependency-cruiser for circular dependencies and module boundaries. A Zod schema at the edge where data comes in, Drizzle's inferred types inside, so the database shape and the code shape cannot drift apart. If you keep the term shape gate, this last card is the definition. Add two before-and-after screenshots here if you have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those rules look like when they fire, on a toy repo with one dead file, three dead exports, a circular import between billing and orders, and an instrument payload with the value as a string. None of this is a judgment call. None of it needs a reviewer. And an agent cannot argue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 is a description of reality, not reality itself. The model knows the words. Something else has to know the world. That was why plausibility wins. Now, the setup that makes quality win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that follows every rule can still fail in practice. The rules check the words; something has to check the world. For a JS product that means Playwright from the UI down to the database, with MSW making the network deterministic. If your product talks to hardware, it means either the real thing or a faithful simulator of it. The Raspberry Pi story goes here if there is time; drop it if you are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do, what not to do, and why. Skills for the repeatable procedures, decision records for the why. If the repo has no decision records, make some: mine Confluence, Jira history, PR history, git history. Have something. If your agent is figuring out the same things from scratch every session, that is the problem, not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showpiece. Agents take the cheapest path to green: a ts-ignore with a confident comment, a cast through unknown, and a pile of tests that cover every line and catch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Would anyone notice if it were wrong? There is no shortcut to answering that except a test that pins down a behaviour. toBe 42 pins a behaviour. Greater than zero and toBeDefined pin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agent-written test. It calls the function and asserts the result is defined. Every line of canVote is covered. Change the 18 to 21, change the comparison, make it return false; this test stays green through all of it. Let me prove that instead of claiming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Stryker, run for real on that exact file and test. Five mutants: return true, return false, greater-than, less-than, and an empty function body. Four survived. The only one the test killed is the empty body, because then the result is undefined. canVote could say yes to everyone, no to everyone, or get the boundary wrong, and this test stays green. Coverage told you the line ran. Mutation score tells you which bugs would be caught.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 is what you look at in CI. Every red dot is a bug the suite would let through, sitting on the exact line. Click one and it shows you the mutant and the tests that ran. This is the artefact you put in the PR, not the coverage badge.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assertions instead of toBeDefined. Same Stryker run: five killed, zero survived. And look at the tilde on the third test. The boundary test at 18 killed four mutants, the 17 test killed the last one, and 30 can vote covered all five and was never the one that caught anything. Stryker tells you which tests are doing the work. A mutation score of 70 to 85 percent on core logic is a good target; chasing 100 on glue code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wrote the rules down and gave them to a second model, with examples. It judges every change, it cannot edit the tests, and it is not the model that wrote the code. The next five slides are what it actually caught.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reject, anonymised. The test asserted that non-numeric codes are refused and never stored as text. The change stored them as text, the test failed, and the agent rewrote the test to assert the new behaviour. The reviewer caught it because rule 2 says exactly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shortcuts in one change. The branch coverage threshold went from 90.9 to 82.1, and where parsing failed validation the agent cast the raw value into the branded type anyway. Rule 1 and rule 3. The reviewer is a different model; it has no stake in getting this change merged.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simplest one. A test said a qualitative result maps to text, never a fabricated quantity. Handling one flag broke it, so the agent deleted the test. With no reviewer, this is a green build and a fabricated number in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parser can return null when a segment fails to parse. The agent added a non-null assertion, so TypeScript stopped complaining, and the first anyone would hear of it is an uncaught TypeError in production. Rule 3: fix the return type or check for null.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one is my favourite. The retention test was rewritten to expect that nothing gets retired, which matched the broken behaviour. And in the same review the reviewer found why: retire only looked at the old store, and new attachments were being written to a ledger it never checked. The gaming attempt and the regression it was hiding, in one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Flaky tests, unpinned dependencies, real clocks, real networks. When something fails, was it the environment or the agent? If a failure is not reproducible, the agent cannot learn from it, and neither can you. It will fix phantom problems, or worse, learn that red does not mean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PRs. AI pushed PR size up 154 percent; big diffs exhaust context, invite shortcuts, and get rubber-stamped. Limited blast radius: sandboxed agents, least-privilege tokens, worktrees, feature flags, one-command rollback. Cheap rollback is what lets you accept less than certainty on each change, and that is the actual velocity trade. And review as the scarce resource: everything mechanical to machines, human judgement on intent, architecture and business logic. When review becomes the queue, people rubber-stamp, and that is where the 31 percent unreviewed merges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Ratchet: every escaped bug becomes a permanent rule, invariant or line of context. Thresholds go up when you can, never down. One adversarial test per incident. And production feedback: observability, SLOs, canaries. The outermost oracle, for what the simulator did not model. Without these two you fight the same failure modes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setup. Your agents fight each other so you do not have to fight the slop. One writes, one judges, the rules and the simulator referee, and nothing passes because it looked fine. That was the fight inside the setup. There is one more fight, and it is harder to put a lint rule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for thought. How about our own internal plausibility-quality fight?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Ninety percent of us now use AI for coding. Which trend am I missing? That question is a state of paralysis dressed up as curiosity. We move fast enough that thinking feels like falling behind. You feel the FOMO, you buy, you act, and then you are standing in front of something you bought for a feeling, not for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study everyone quotes and nobody reads. METR took sixteen experienced open-source developers and gave them real tasks in their own mature codebases, with and without AI. Before starting, the developers predicted AI would make them 24 percent faster. It made them 19 percent slower. And afterwards, having lived through it, they still believed it had made them 20 percent faster. Sixteen people, early 2025 tools, mature repos they knew by heart, so do not read it as a law of nature. Read it as what it is: our own sense of speed is not a metric. Feeling 20 percent faster while being 19 percent slower is FOMO's fingerprint.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trap is not using AI. The trap is adopting without a question you want answered. What am I going to use this for? I did not have an answer for half the things I signed up for, and I suspect neither do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line, memorised verbatim. Then: I have time for questions. Never: that's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Plausible is the default. Quality is a setup. Name the problem before you buy the tool. And one thing to do this week: pick one gate from the ten and add it to one repo. If you want the biggest surprise, run Stryker once on your core module and look at what survives.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for the whole Q and A. Everything is behind the QR: the slides, the charter, and the ten-point checklist. End the Q and A yourself with a 15-second recap: plausible is the default, quality is a setup, name the problem before you buy the tool. If nobody asks: a question I often get is whether a second reviewer model has the same sycophancy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slide for when someone asks where is that from. Every number in the talk, with its study and sample. Not shown unless asked. The last line credits Parth's channel, which is where a lot of the food-for-thought section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1B1F1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2239665"/>
            <a:ext cx="10160000" cy="1259780"/>
          </a:xfrm>
          <a:prstGeom prst="rect">
            <a:avLst/>
          </a:prstGeom>
          <a:noFill/>
          <a:ln/>
        </p:spPr>
        <p:txBody>
          <a:bodyPr wrap="square" lIns="0" tIns="0" rIns="0" bIns="0" rtlCol="0" anchor="t"/>
          <a:lstStyle>
            <a:lvl1pPr algn="l" indent="0" marL="0">
              <a:lnSpc>
                <a:spcPct val="110000"/>
              </a:lnSpc>
              <a:buNone/>
              <a:defRPr lang="en-US" sz="6000" dirty="0">
                <a:solidFill>
                  <a:srgbClr val="E8EBE6"/>
                </a:solidFill>
                <a:latin typeface="IBM Plex Sans" pitchFamily="34" charset="0"/>
                <a:ea typeface="IBM Plex Sans" pitchFamily="34" charset="-122"/>
                <a:cs typeface="IBM Plex Sans" pitchFamily="34" charset="-120"/>
              </a:defRPr>
            </a:lvl1pPr>
          </a:lstStyle>
          <a:p>
            <a:pPr algn="l" indent="0" marL="0">
              <a:lnSpc>
                <a:spcPct val="110000"/>
              </a:lnSpc>
              <a:buNone/>
            </a:pPr>
            <a:endParaRPr lang="en-US" sz="6000" dirty="0"/>
          </a:p>
        </p:txBody>
      </p:sp>
      <p:sp>
        <p:nvSpPr>
          <p:cNvPr id="3" name="Text Placeholder 2"/>
          <p:cNvSpPr/>
          <p:nvPr>
            <p:ph idx="101" type="body"/>
          </p:nvPr>
        </p:nvSpPr>
        <p:spPr>
          <a:xfrm>
            <a:off x="812800" y="3804245"/>
            <a:ext cx="10566400" cy="2240955"/>
          </a:xfrm>
          <a:prstGeom prst="rect">
            <a:avLst/>
          </a:prstGeom>
          <a:noFill/>
          <a:ln/>
        </p:spPr>
        <p:txBody>
          <a:bodyPr wrap="square" lIns="0" tIns="0" rIns="0" bIns="0" rtlCol="0" anchor="t"/>
          <a:lstStyle>
            <a:lvl1pPr algn="l" indent="0" marL="0">
              <a:lnSpc>
                <a:spcPct val="140000"/>
              </a:lnSpc>
              <a:buNone/>
              <a:defRPr lang="en-US" sz="1600" dirty="0">
                <a:solidFill>
                  <a:srgbClr val="E8EBE6"/>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B1F1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2239665"/>
            <a:ext cx="10160000" cy="1259780"/>
          </a:xfrm>
          <a:prstGeom prst="rect">
            <a:avLst/>
          </a:prstGeom>
          <a:noFill/>
          <a:ln/>
        </p:spPr>
        <p:txBody>
          <a:bodyPr wrap="square" lIns="0" tIns="0" rIns="0" bIns="0" rtlCol="0" anchor="t"/>
          <a:lstStyle>
            <a:lvl1pPr algn="l" indent="0" marL="0">
              <a:lnSpc>
                <a:spcPct val="110000"/>
              </a:lnSpc>
              <a:buNone/>
              <a:defRPr lang="en-US" sz="6000" dirty="0">
                <a:solidFill>
                  <a:srgbClr val="E8EBE6"/>
                </a:solidFill>
                <a:latin typeface="IBM Plex Sans" pitchFamily="34" charset="0"/>
                <a:ea typeface="IBM Plex Sans" pitchFamily="34" charset="-122"/>
                <a:cs typeface="IBM Plex Sans" pitchFamily="34" charset="-120"/>
              </a:defRPr>
            </a:lvl1pPr>
          </a:lstStyle>
          <a:p>
            <a:pPr algn="l" indent="0" marL="0">
              <a:lnSpc>
                <a:spcPct val="110000"/>
              </a:lnSpc>
              <a:buNone/>
            </a:pPr>
            <a:endParaRPr lang="en-US" sz="6000" dirty="0"/>
          </a:p>
        </p:txBody>
      </p:sp>
      <p:sp>
        <p:nvSpPr>
          <p:cNvPr id="3" name="Text Placeholder 2"/>
          <p:cNvSpPr/>
          <p:nvPr>
            <p:ph idx="101" type="body"/>
          </p:nvPr>
        </p:nvSpPr>
        <p:spPr>
          <a:xfrm>
            <a:off x="812800" y="3804245"/>
            <a:ext cx="10566400" cy="2240955"/>
          </a:xfrm>
          <a:prstGeom prst="rect">
            <a:avLst/>
          </a:prstGeom>
          <a:noFill/>
          <a:ln/>
        </p:spPr>
        <p:txBody>
          <a:bodyPr wrap="square" lIns="0" tIns="0" rIns="0" bIns="0" rtlCol="0" anchor="t"/>
          <a:lstStyle>
            <a:lvl1pPr algn="l" indent="0" marL="0">
              <a:lnSpc>
                <a:spcPct val="140000"/>
              </a:lnSpc>
              <a:buNone/>
              <a:defRPr lang="en-US" sz="1600" dirty="0">
                <a:solidFill>
                  <a:srgbClr val="E8EBE6"/>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hyperlink" Target="https://www.youtube.com/@parthknowsai" TargetMode="External"/><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COPENHAGEN JS · 2026</a:t>
            </a:r>
            <a:endParaRPr lang="en-US" sz="1200" dirty="0"/>
          </a:p>
        </p:txBody>
      </p:sp>
      <p:sp>
        <p:nvSpPr>
          <p:cNvPr id="3" name="Text 1"/>
          <p:cNvSpPr/>
          <p:nvPr>
            <p:ph type="title"/>
          </p:nvPr>
        </p:nvSpPr>
        <p:spPr>
          <a:xfrm>
            <a:off x="812800" y="2311499"/>
            <a:ext cx="10883392" cy="1092200"/>
          </a:xfrm>
          <a:prstGeom prst="rect">
            <a:avLst/>
          </a:prstGeom>
          <a:noFill/>
          <a:ln/>
        </p:spPr>
        <p:txBody>
          <a:bodyPr wrap="square" lIns="0" tIns="0" rIns="0" bIns="0" rtlCol="0" anchor="t">
            <a:normAutofit/>
          </a:bodyPr>
          <a:lstStyle/>
          <a:p>
            <a:pPr algn="l" indent="0" marL="0">
              <a:lnSpc>
                <a:spcPts val="8400"/>
              </a:lnSpc>
              <a:buNone/>
            </a:pPr>
            <a:r>
              <a:rPr lang="en-US" sz="8400" b="1" i="0" spc="-200" kern="0" dirty="0">
                <a:solidFill>
                  <a:srgbClr val="E8EBE6"/>
                </a:solidFill>
                <a:latin typeface="IBM Plex Sans" pitchFamily="34" charset="0"/>
                <a:ea typeface="IBM Plex Sans" pitchFamily="34" charset="-122"/>
                <a:cs typeface="IBM Plex Sans" pitchFamily="34" charset="-120"/>
              </a:rPr>
              <a:t>Agentic whatt ??</a:t>
            </a:r>
            <a:endParaRPr lang="en-US" sz="8400" dirty="0"/>
          </a:p>
        </p:txBody>
      </p:sp>
      <p:sp>
        <p:nvSpPr>
          <p:cNvPr id="4" name="Text 2"/>
          <p:cNvSpPr/>
          <p:nvPr/>
        </p:nvSpPr>
        <p:spPr>
          <a:xfrm>
            <a:off x="812800" y="3581499"/>
            <a:ext cx="8502650" cy="751681"/>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A0A89F"/>
                </a:solidFill>
                <a:latin typeface="IBM Plex Sans" pitchFamily="34" charset="0"/>
                <a:ea typeface="IBM Plex Sans" pitchFamily="34" charset="-122"/>
                <a:cs typeface="IBM Plex Sans" pitchFamily="34" charset="-120"/>
              </a:rPr>
              <a:t>Telling </a:t>
            </a:r>
            <a:r>
              <a:rPr lang="en-US" sz="2200" dirty="0">
                <a:solidFill>
                  <a:srgbClr val="5FBF92"/>
                </a:solidFill>
                <a:latin typeface="IBM Plex Sans" pitchFamily="34" charset="0"/>
                <a:ea typeface="IBM Plex Sans" pitchFamily="34" charset="-122"/>
                <a:cs typeface="IBM Plex Sans" pitchFamily="34" charset="-120"/>
              </a:rPr>
              <a:t>quality</a:t>
            </a:r>
            <a:r>
              <a:rPr lang="en-US" sz="2200" dirty="0">
                <a:solidFill>
                  <a:srgbClr val="A0A89F"/>
                </a:solidFill>
                <a:latin typeface="IBM Plex Sans" pitchFamily="34" charset="0"/>
                <a:ea typeface="IBM Plex Sans" pitchFamily="34" charset="-122"/>
                <a:cs typeface="IBM Plex Sans" pitchFamily="34" charset="-120"/>
              </a:rPr>
              <a:t> apart from </a:t>
            </a:r>
            <a:r>
              <a:rPr lang="en-US" sz="2200" dirty="0">
                <a:solidFill>
                  <a:srgbClr val="D9A441"/>
                </a:solidFill>
                <a:latin typeface="IBM Plex Sans" pitchFamily="34" charset="0"/>
                <a:ea typeface="IBM Plex Sans" pitchFamily="34" charset="-122"/>
                <a:cs typeface="IBM Plex Sans" pitchFamily="34" charset="-120"/>
              </a:rPr>
              <a:t>plausible</a:t>
            </a:r>
            <a:r>
              <a:rPr lang="en-US" sz="2200" dirty="0">
                <a:solidFill>
                  <a:srgbClr val="A0A89F"/>
                </a:solidFill>
                <a:latin typeface="IBM Plex Sans" pitchFamily="34" charset="0"/>
                <a:ea typeface="IBM Plex Sans" pitchFamily="34" charset="-122"/>
                <a:cs typeface="IBM Plex Sans" pitchFamily="34" charset="-120"/>
              </a:rPr>
              <a:t>. In your code, in your agents, and in your own head.</a:t>
            </a:r>
            <a:endParaRPr lang="en-US" sz="2200" dirty="0"/>
          </a:p>
        </p:txBody>
      </p:sp>
      <p:sp>
        <p:nvSpPr>
          <p:cNvPr id="5" name="Text 3"/>
          <p:cNvSpPr/>
          <p:nvPr/>
        </p:nvSpPr>
        <p:spPr>
          <a:xfrm>
            <a:off x="812800" y="559315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0A89F"/>
                </a:solidFill>
                <a:latin typeface="IBM Plex Sans" pitchFamily="34" charset="0"/>
                <a:ea typeface="IBM Plex Sans" pitchFamily="34" charset="-122"/>
                <a:cs typeface="IBM Plex Sans" pitchFamily="34" charset="-120"/>
              </a:rPr>
              <a:t>Food for thought, and a reason to fight.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TEAMS THAT WENT ALL IN ON AI CODING</a:t>
            </a:r>
            <a:endParaRPr lang="en-US" sz="1200" dirty="0"/>
          </a:p>
        </p:txBody>
      </p:sp>
      <p:sp>
        <p:nvSpPr>
          <p:cNvPr id="3" name="Shape 1"/>
          <p:cNvSpPr/>
          <p:nvPr/>
        </p:nvSpPr>
        <p:spPr>
          <a:xfrm>
            <a:off x="815975" y="1334095"/>
            <a:ext cx="2482850" cy="1662311"/>
          </a:xfrm>
          <a:prstGeom prst="roundRect">
            <a:avLst>
              <a:gd name="adj" fmla="val 4393"/>
            </a:avLst>
          </a:prstGeom>
          <a:solidFill>
            <a:srgbClr val="FFFFFF"/>
          </a:solidFill>
          <a:ln w="6350">
            <a:solidFill>
              <a:srgbClr val="D9D8D0"/>
            </a:solidFill>
            <a:prstDash val="solid"/>
          </a:ln>
        </p:spPr>
      </p:sp>
      <p:sp>
        <p:nvSpPr>
          <p:cNvPr id="4" name="Text 2"/>
          <p:cNvSpPr/>
          <p:nvPr/>
        </p:nvSpPr>
        <p:spPr>
          <a:xfrm>
            <a:off x="1073150" y="1591270"/>
            <a:ext cx="2027555"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2F7D5B"/>
                </a:solidFill>
                <a:latin typeface="IBM Plex Sans" pitchFamily="34" charset="0"/>
                <a:ea typeface="IBM Plex Sans" pitchFamily="34" charset="-122"/>
                <a:cs typeface="IBM Plex Sans" pitchFamily="34" charset="-120"/>
              </a:rPr>
              <a:t>+98%</a:t>
            </a:r>
            <a:endParaRPr lang="en-US" sz="4800" dirty="0"/>
          </a:p>
        </p:txBody>
      </p:sp>
      <p:sp>
        <p:nvSpPr>
          <p:cNvPr id="5" name="Text 3"/>
          <p:cNvSpPr/>
          <p:nvPr/>
        </p:nvSpPr>
        <p:spPr>
          <a:xfrm>
            <a:off x="1073150" y="2277070"/>
            <a:ext cx="2027555" cy="487561"/>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more pull requests merged</a:t>
            </a:r>
            <a:endParaRPr lang="en-US" sz="1400" dirty="0"/>
          </a:p>
        </p:txBody>
      </p:sp>
      <p:sp>
        <p:nvSpPr>
          <p:cNvPr id="6" name="Shape 4"/>
          <p:cNvSpPr/>
          <p:nvPr/>
        </p:nvSpPr>
        <p:spPr>
          <a:xfrm>
            <a:off x="3508375" y="1334095"/>
            <a:ext cx="2482850" cy="1662311"/>
          </a:xfrm>
          <a:prstGeom prst="roundRect">
            <a:avLst>
              <a:gd name="adj" fmla="val 4393"/>
            </a:avLst>
          </a:prstGeom>
          <a:solidFill>
            <a:srgbClr val="FFFFFF"/>
          </a:solidFill>
          <a:ln w="6350">
            <a:solidFill>
              <a:srgbClr val="D9D8D0"/>
            </a:solidFill>
            <a:prstDash val="solid"/>
          </a:ln>
        </p:spPr>
      </p:sp>
      <p:sp>
        <p:nvSpPr>
          <p:cNvPr id="7" name="Text 5"/>
          <p:cNvSpPr/>
          <p:nvPr/>
        </p:nvSpPr>
        <p:spPr>
          <a:xfrm>
            <a:off x="3765550" y="1591270"/>
            <a:ext cx="2027555" cy="528241"/>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B7791F"/>
                </a:solidFill>
                <a:latin typeface="IBM Plex Sans" pitchFamily="34" charset="0"/>
                <a:ea typeface="IBM Plex Sans" pitchFamily="34" charset="-122"/>
                <a:cs typeface="IBM Plex Sans" pitchFamily="34" charset="-120"/>
              </a:rPr>
              <a:t>+154%</a:t>
            </a:r>
            <a:endParaRPr lang="en-US" sz="3600" dirty="0"/>
          </a:p>
        </p:txBody>
      </p:sp>
      <p:sp>
        <p:nvSpPr>
          <p:cNvPr id="8" name="Text 6"/>
          <p:cNvSpPr/>
          <p:nvPr/>
        </p:nvSpPr>
        <p:spPr>
          <a:xfrm>
            <a:off x="3765550" y="2170311"/>
            <a:ext cx="2027555"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bigger pull requests</a:t>
            </a:r>
            <a:endParaRPr lang="en-US" sz="1400" dirty="0"/>
          </a:p>
        </p:txBody>
      </p:sp>
      <p:sp>
        <p:nvSpPr>
          <p:cNvPr id="9" name="Shape 7"/>
          <p:cNvSpPr/>
          <p:nvPr/>
        </p:nvSpPr>
        <p:spPr>
          <a:xfrm>
            <a:off x="6200775" y="1334095"/>
            <a:ext cx="2482850" cy="1662311"/>
          </a:xfrm>
          <a:prstGeom prst="roundRect">
            <a:avLst>
              <a:gd name="adj" fmla="val 4393"/>
            </a:avLst>
          </a:prstGeom>
          <a:solidFill>
            <a:srgbClr val="FFFFFF"/>
          </a:solidFill>
          <a:ln w="6350">
            <a:solidFill>
              <a:srgbClr val="D9D8D0"/>
            </a:solidFill>
            <a:prstDash val="solid"/>
          </a:ln>
        </p:spPr>
      </p:sp>
      <p:sp>
        <p:nvSpPr>
          <p:cNvPr id="10" name="Text 8"/>
          <p:cNvSpPr/>
          <p:nvPr/>
        </p:nvSpPr>
        <p:spPr>
          <a:xfrm>
            <a:off x="6457950" y="1591270"/>
            <a:ext cx="2027555"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B7791F"/>
                </a:solidFill>
                <a:latin typeface="IBM Plex Sans" pitchFamily="34" charset="0"/>
                <a:ea typeface="IBM Plex Sans" pitchFamily="34" charset="-122"/>
                <a:cs typeface="IBM Plex Sans" pitchFamily="34" charset="-120"/>
              </a:rPr>
              <a:t>+91%</a:t>
            </a:r>
            <a:endParaRPr lang="en-US" sz="4800" dirty="0"/>
          </a:p>
        </p:txBody>
      </p:sp>
      <p:sp>
        <p:nvSpPr>
          <p:cNvPr id="11" name="Text 9"/>
          <p:cNvSpPr/>
          <p:nvPr/>
        </p:nvSpPr>
        <p:spPr>
          <a:xfrm>
            <a:off x="6457950" y="2277070"/>
            <a:ext cx="2027555"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longer review time</a:t>
            </a:r>
            <a:endParaRPr lang="en-US" sz="1400" dirty="0"/>
          </a:p>
        </p:txBody>
      </p:sp>
      <p:sp>
        <p:nvSpPr>
          <p:cNvPr id="12" name="Shape 10"/>
          <p:cNvSpPr/>
          <p:nvPr/>
        </p:nvSpPr>
        <p:spPr>
          <a:xfrm>
            <a:off x="8893175" y="1334095"/>
            <a:ext cx="2482850" cy="1662311"/>
          </a:xfrm>
          <a:prstGeom prst="roundRect">
            <a:avLst>
              <a:gd name="adj" fmla="val 4393"/>
            </a:avLst>
          </a:prstGeom>
          <a:solidFill>
            <a:srgbClr val="FFFFFF"/>
          </a:solidFill>
          <a:ln w="6350">
            <a:solidFill>
              <a:srgbClr val="D9D8D0"/>
            </a:solidFill>
            <a:prstDash val="solid"/>
          </a:ln>
        </p:spPr>
      </p:sp>
      <p:sp>
        <p:nvSpPr>
          <p:cNvPr id="13" name="Text 11"/>
          <p:cNvSpPr/>
          <p:nvPr/>
        </p:nvSpPr>
        <p:spPr>
          <a:xfrm>
            <a:off x="9150350" y="1591270"/>
            <a:ext cx="2027555"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B7791F"/>
                </a:solidFill>
                <a:latin typeface="IBM Plex Sans" pitchFamily="34" charset="0"/>
                <a:ea typeface="IBM Plex Sans" pitchFamily="34" charset="-122"/>
                <a:cs typeface="IBM Plex Sans" pitchFamily="34" charset="-120"/>
              </a:rPr>
              <a:t>+31%</a:t>
            </a:r>
            <a:endParaRPr lang="en-US" sz="4800" dirty="0"/>
          </a:p>
        </p:txBody>
      </p:sp>
      <p:sp>
        <p:nvSpPr>
          <p:cNvPr id="14" name="Text 12"/>
          <p:cNvSpPr/>
          <p:nvPr/>
        </p:nvSpPr>
        <p:spPr>
          <a:xfrm>
            <a:off x="9150350" y="2277070"/>
            <a:ext cx="2027555" cy="487561"/>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more merged with no review at all</a:t>
            </a:r>
            <a:endParaRPr lang="en-US" sz="1400" dirty="0"/>
          </a:p>
        </p:txBody>
      </p:sp>
      <p:sp>
        <p:nvSpPr>
          <p:cNvPr id="15" name="Text 13"/>
          <p:cNvSpPr/>
          <p:nvPr>
            <p:ph type="title"/>
          </p:nvPr>
        </p:nvSpPr>
        <p:spPr>
          <a:xfrm>
            <a:off x="812800" y="3304381"/>
            <a:ext cx="9810750"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F2420"/>
                </a:solidFill>
                <a:latin typeface="IBM Plex Sans" pitchFamily="34" charset="0"/>
                <a:ea typeface="IBM Plex Sans" pitchFamily="34" charset="-122"/>
                <a:cs typeface="IBM Plex Sans" pitchFamily="34" charset="-120"/>
              </a:rPr>
              <a:t>And at the company level, </a:t>
            </a:r>
            <a:r>
              <a:rPr lang="en-US" sz="3200" b="1" i="0" dirty="0">
                <a:solidFill>
                  <a:srgbClr val="B7791F"/>
                </a:solidFill>
                <a:latin typeface="IBM Plex Sans" pitchFamily="34" charset="0"/>
                <a:ea typeface="IBM Plex Sans" pitchFamily="34" charset="-122"/>
                <a:cs typeface="IBM Plex Sans" pitchFamily="34" charset="-120"/>
              </a:rPr>
              <a:t>nothing moved</a:t>
            </a:r>
            <a:r>
              <a:rPr lang="en-US" sz="3200" b="1" i="0" dirty="0">
                <a:solidFill>
                  <a:srgbClr val="1F2420"/>
                </a:solidFill>
                <a:latin typeface="IBM Plex Sans" pitchFamily="34" charset="0"/>
                <a:ea typeface="IBM Plex Sans" pitchFamily="34" charset="-122"/>
                <a:cs typeface="IBM Plex Sans" pitchFamily="34" charset="-120"/>
              </a:rPr>
              <a:t>.</a:t>
            </a:r>
            <a:endParaRPr lang="en-US" sz="3200" dirty="0"/>
          </a:p>
        </p:txBody>
      </p:sp>
      <p:sp>
        <p:nvSpPr>
          <p:cNvPr id="16" name="Text 14"/>
          <p:cNvSpPr/>
          <p:nvPr/>
        </p:nvSpPr>
        <p:spPr>
          <a:xfrm>
            <a:off x="812800" y="6238280"/>
            <a:ext cx="660034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55F"/>
                </a:solidFill>
                <a:latin typeface="IBM Plex Sans" pitchFamily="34" charset="0"/>
                <a:ea typeface="IBM Plex Sans" pitchFamily="34" charset="-122"/>
                <a:cs typeface="IBM Plex Sans" pitchFamily="34" charset="-120"/>
              </a:rPr>
              <a:t>Faros AI, The AI Productivity Paradox (2025) · 10,000+ developers, 1,255 teams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2"/>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The real fight is not velocity versus quality.</a:t>
            </a:r>
            <a:endParaRPr lang="en-US" sz="3600" dirty="0"/>
          </a:p>
        </p:txBody>
      </p:sp>
      <p:sp>
        <p:nvSpPr>
          <p:cNvPr id="3" name="Shape 1"/>
          <p:cNvSpPr/>
          <p:nvPr/>
        </p:nvSpPr>
        <p:spPr>
          <a:xfrm>
            <a:off x="812800" y="1620441"/>
            <a:ext cx="5156200" cy="4424759"/>
          </a:xfrm>
          <a:prstGeom prst="roundRect">
            <a:avLst>
              <a:gd name="adj" fmla="val 1722"/>
            </a:avLst>
          </a:prstGeom>
          <a:solidFill>
            <a:srgbClr val="FBF3E2"/>
          </a:solidFill>
          <a:ln/>
        </p:spPr>
      </p:sp>
      <p:sp>
        <p:nvSpPr>
          <p:cNvPr id="4" name="Text 2"/>
          <p:cNvSpPr/>
          <p:nvPr/>
        </p:nvSpPr>
        <p:spPr>
          <a:xfrm>
            <a:off x="1168400" y="1976041"/>
            <a:ext cx="45783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PLAUSIBLE</a:t>
            </a:r>
            <a:endParaRPr lang="en-US" sz="1200" dirty="0"/>
          </a:p>
        </p:txBody>
      </p:sp>
      <p:sp>
        <p:nvSpPr>
          <p:cNvPr id="5" name="Text 3"/>
          <p:cNvSpPr/>
          <p:nvPr/>
        </p:nvSpPr>
        <p:spPr>
          <a:xfrm>
            <a:off x="1168400" y="2341761"/>
            <a:ext cx="45783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F2420"/>
                </a:solidFill>
                <a:latin typeface="IBM Plex Sans" pitchFamily="34" charset="0"/>
                <a:ea typeface="IBM Plex Sans" pitchFamily="34" charset="-122"/>
                <a:cs typeface="IBM Plex Sans" pitchFamily="34" charset="-120"/>
              </a:rPr>
              <a:t>Looks right.</a:t>
            </a:r>
            <a:endParaRPr lang="en-US" sz="2200" dirty="0"/>
          </a:p>
        </p:txBody>
      </p:sp>
      <p:sp>
        <p:nvSpPr>
          <p:cNvPr id="6" name="Text 4"/>
          <p:cNvSpPr/>
          <p:nvPr/>
        </p:nvSpPr>
        <p:spPr>
          <a:xfrm>
            <a:off x="1226058" y="2829421"/>
            <a:ext cx="4513072" cy="12446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CI is green</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The diff reads fine at a glance</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The agent says it works =))</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Three problems hiding under it</a:t>
            </a:r>
            <a:endParaRPr lang="en-US" sz="1600" dirty="0"/>
          </a:p>
        </p:txBody>
      </p:sp>
      <p:sp>
        <p:nvSpPr>
          <p:cNvPr id="7" name="Shape 5"/>
          <p:cNvSpPr/>
          <p:nvPr/>
        </p:nvSpPr>
        <p:spPr>
          <a:xfrm>
            <a:off x="6223000" y="1620441"/>
            <a:ext cx="5156200" cy="4424759"/>
          </a:xfrm>
          <a:prstGeom prst="roundRect">
            <a:avLst>
              <a:gd name="adj" fmla="val 1722"/>
            </a:avLst>
          </a:prstGeom>
          <a:solidFill>
            <a:srgbClr val="E6F2EB"/>
          </a:solidFill>
          <a:ln/>
        </p:spPr>
      </p:sp>
      <p:sp>
        <p:nvSpPr>
          <p:cNvPr id="8" name="Text 6"/>
          <p:cNvSpPr/>
          <p:nvPr/>
        </p:nvSpPr>
        <p:spPr>
          <a:xfrm>
            <a:off x="6578600" y="1976041"/>
            <a:ext cx="45783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QUALITY</a:t>
            </a:r>
            <a:endParaRPr lang="en-US" sz="1200" dirty="0"/>
          </a:p>
        </p:txBody>
      </p:sp>
      <p:sp>
        <p:nvSpPr>
          <p:cNvPr id="9" name="Text 7"/>
          <p:cNvSpPr/>
          <p:nvPr/>
        </p:nvSpPr>
        <p:spPr>
          <a:xfrm>
            <a:off x="6578600" y="2341761"/>
            <a:ext cx="45783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F2420"/>
                </a:solidFill>
                <a:latin typeface="IBM Plex Sans" pitchFamily="34" charset="0"/>
                <a:ea typeface="IBM Plex Sans" pitchFamily="34" charset="-122"/>
                <a:cs typeface="IBM Plex Sans" pitchFamily="34" charset="-120"/>
              </a:rPr>
              <a:t>Still right when someone checks.</a:t>
            </a:r>
            <a:endParaRPr lang="en-US" sz="2200" dirty="0"/>
          </a:p>
        </p:txBody>
      </p:sp>
      <p:sp>
        <p:nvSpPr>
          <p:cNvPr id="10" name="Text 8"/>
          <p:cNvSpPr/>
          <p:nvPr/>
        </p:nvSpPr>
        <p:spPr>
          <a:xfrm>
            <a:off x="6636258" y="2829421"/>
            <a:ext cx="4513072" cy="12446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Works in production</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Code you love reading</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Something caught it before you did</a:t>
            </a:r>
            <a:endParaRPr lang="en-US" sz="1600" dirty="0"/>
          </a:p>
          <a:p>
            <a:pPr algn="l" marL="196342" indent="-196342">
              <a:lnSpc>
                <a:spcPts val="2400"/>
              </a:lnSpc>
              <a:buSzPct val="100000"/>
              <a:buChar char="•"/>
            </a:pPr>
            <a:r>
              <a:rPr lang="en-US" sz="1600" dirty="0">
                <a:solidFill>
                  <a:srgbClr val="5D655F"/>
                </a:solidFill>
                <a:latin typeface="IBM Plex Sans" pitchFamily="34" charset="0"/>
                <a:ea typeface="IBM Plex Sans" pitchFamily="34" charset="-122"/>
                <a:cs typeface="IBM Plex Sans" pitchFamily="34" charset="-120"/>
              </a:rPr>
              <a:t>Nothing passed because it looked fine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SECTION 1 OF 3</a:t>
            </a:r>
            <a:endParaRPr lang="en-US" sz="1200" dirty="0"/>
          </a:p>
        </p:txBody>
      </p:sp>
      <p:sp>
        <p:nvSpPr>
          <p:cNvPr id="3" name="Text 1"/>
          <p:cNvSpPr/>
          <p:nvPr>
            <p:ph type="title"/>
          </p:nvPr>
        </p:nvSpPr>
        <p:spPr>
          <a:xfrm>
            <a:off x="812800" y="2575620"/>
            <a:ext cx="9810750"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E8EBE6"/>
                </a:solidFill>
                <a:latin typeface="IBM Plex Sans" pitchFamily="34" charset="0"/>
                <a:ea typeface="IBM Plex Sans" pitchFamily="34" charset="-122"/>
                <a:cs typeface="IBM Plex Sans" pitchFamily="34" charset="-120"/>
              </a:rPr>
              <a:t>Why plausibility wins by default</a:t>
            </a:r>
            <a:endParaRPr lang="en-US" sz="6000" dirty="0"/>
          </a:p>
        </p:txBody>
      </p:sp>
      <p:sp>
        <p:nvSpPr>
          <p:cNvPr id="4" name="Text 2"/>
          <p:cNvSpPr/>
          <p:nvPr/>
        </p:nvSpPr>
        <p:spPr>
          <a:xfrm>
            <a:off x="812800" y="5725220"/>
            <a:ext cx="850265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A0A89F"/>
                </a:solidFill>
                <a:latin typeface="IBM Plex Sans" pitchFamily="34" charset="0"/>
                <a:ea typeface="IBM Plex Sans" pitchFamily="34" charset="-122"/>
                <a:cs typeface="IBM Plex Sans" pitchFamily="34" charset="-120"/>
              </a:rPr>
              <a:t>Three failure modes. Two are about the model. The third is about the loop.</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FAILURE MODE 1 · SYCOPHANCY</a:t>
            </a:r>
            <a:endParaRPr lang="en-US" sz="1200" dirty="0"/>
          </a:p>
        </p:txBody>
      </p:sp>
      <p:sp>
        <p:nvSpPr>
          <p:cNvPr id="3" name="Text 1"/>
          <p:cNvSpPr/>
          <p:nvPr>
            <p:ph type="title"/>
          </p:nvPr>
        </p:nvSpPr>
        <p:spPr>
          <a:xfrm>
            <a:off x="812800" y="12801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Agreement is not evidence.</a:t>
            </a:r>
            <a:endParaRPr lang="en-US" sz="3600" dirty="0"/>
          </a:p>
        </p:txBody>
      </p:sp>
      <p:sp>
        <p:nvSpPr>
          <p:cNvPr id="4" name="Text 2"/>
          <p:cNvSpPr/>
          <p:nvPr/>
        </p:nvSpPr>
        <p:spPr>
          <a:xfrm>
            <a:off x="812800" y="2036961"/>
            <a:ext cx="812800"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2F7D5B"/>
                </a:solidFill>
                <a:latin typeface="JetBrains Mono" pitchFamily="49" charset="0"/>
                <a:ea typeface="JetBrains Mono" pitchFamily="49" charset="-122"/>
                <a:cs typeface="JetBrains Mono" pitchFamily="49" charset="-120"/>
              </a:rPr>
              <a:t>agent</a:t>
            </a:r>
            <a:endParaRPr lang="en-US" sz="1200" dirty="0"/>
          </a:p>
        </p:txBody>
      </p:sp>
      <p:sp>
        <p:nvSpPr>
          <p:cNvPr id="5" name="Text 3"/>
          <p:cNvSpPr/>
          <p:nvPr/>
        </p:nvSpPr>
        <p:spPr>
          <a:xfrm>
            <a:off x="1730375" y="2040136"/>
            <a:ext cx="8604250" cy="880070"/>
          </a:xfrm>
          <a:prstGeom prst="roundRect">
            <a:avLst>
              <a:gd name="adj" fmla="val 8298"/>
            </a:avLst>
          </a:prstGeom>
          <a:solidFill>
            <a:srgbClr val="FFFFFF"/>
          </a:solidFill>
          <a:ln w="6350">
            <a:solidFill>
              <a:srgbClr val="D9D8D0"/>
            </a:solidFill>
            <a:prstDash val="solid"/>
          </a:ln>
        </p:spPr>
        <p:txBody>
          <a:bodyPr wrap="square" lIns="184987" tIns="134187" rIns="0" bIns="108787"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The migration needs to run in a transaction. If step two fails, step one leaves the table half updated.</a:t>
            </a:r>
            <a:endParaRPr lang="en-US" sz="1600" dirty="0"/>
          </a:p>
        </p:txBody>
      </p:sp>
      <p:sp>
        <p:nvSpPr>
          <p:cNvPr id="6" name="Text 4"/>
          <p:cNvSpPr/>
          <p:nvPr/>
        </p:nvSpPr>
        <p:spPr>
          <a:xfrm>
            <a:off x="812800" y="3050381"/>
            <a:ext cx="812800"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B7791F"/>
                </a:solidFill>
                <a:latin typeface="JetBrains Mono" pitchFamily="49" charset="0"/>
                <a:ea typeface="JetBrains Mono" pitchFamily="49" charset="-122"/>
                <a:cs typeface="JetBrains Mono" pitchFamily="49" charset="-120"/>
              </a:rPr>
              <a:t>you</a:t>
            </a:r>
            <a:endParaRPr lang="en-US" sz="1200" dirty="0"/>
          </a:p>
        </p:txBody>
      </p:sp>
      <p:sp>
        <p:nvSpPr>
          <p:cNvPr id="7" name="Text 5"/>
          <p:cNvSpPr/>
          <p:nvPr/>
        </p:nvSpPr>
        <p:spPr>
          <a:xfrm>
            <a:off x="1727200" y="3050381"/>
            <a:ext cx="8610600" cy="589260"/>
          </a:xfrm>
          <a:prstGeom prst="roundRect">
            <a:avLst>
              <a:gd name="adj" fmla="val 12931"/>
            </a:avLst>
          </a:prstGeom>
          <a:solidFill>
            <a:srgbClr val="FBF3E2"/>
          </a:solidFill>
          <a:ln/>
        </p:spPr>
        <p:txBody>
          <a:bodyPr wrap="square" lIns="180882" tIns="130082" rIns="0" bIns="104682"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No it doesn’t. Remove the transaction.</a:t>
            </a:r>
            <a:endParaRPr lang="en-US" sz="1600" dirty="0"/>
          </a:p>
        </p:txBody>
      </p:sp>
      <p:sp>
        <p:nvSpPr>
          <p:cNvPr id="8" name="Text 6"/>
          <p:cNvSpPr/>
          <p:nvPr/>
        </p:nvSpPr>
        <p:spPr>
          <a:xfrm>
            <a:off x="812800" y="3766641"/>
            <a:ext cx="812800"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2F7D5B"/>
                </a:solidFill>
                <a:latin typeface="JetBrains Mono" pitchFamily="49" charset="0"/>
                <a:ea typeface="JetBrains Mono" pitchFamily="49" charset="-122"/>
                <a:cs typeface="JetBrains Mono" pitchFamily="49" charset="-120"/>
              </a:rPr>
              <a:t>agent</a:t>
            </a:r>
            <a:endParaRPr lang="en-US" sz="1200" dirty="0"/>
          </a:p>
        </p:txBody>
      </p:sp>
      <p:sp>
        <p:nvSpPr>
          <p:cNvPr id="9" name="Text 7"/>
          <p:cNvSpPr/>
          <p:nvPr/>
        </p:nvSpPr>
        <p:spPr>
          <a:xfrm>
            <a:off x="1730375" y="3769816"/>
            <a:ext cx="8604250" cy="595610"/>
          </a:xfrm>
          <a:prstGeom prst="roundRect">
            <a:avLst>
              <a:gd name="adj" fmla="val 12261"/>
            </a:avLst>
          </a:prstGeom>
          <a:solidFill>
            <a:srgbClr val="FFFFFF"/>
          </a:solidFill>
          <a:ln w="6350">
            <a:solidFill>
              <a:srgbClr val="D9D8D0"/>
            </a:solidFill>
            <a:prstDash val="solid"/>
          </a:ln>
        </p:spPr>
        <p:txBody>
          <a:bodyPr wrap="square" lIns="184987" tIns="134187" rIns="0" bIns="108787"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You’re right, I apologise for the confusion. Removing the transaction wrapper now.</a:t>
            </a:r>
            <a:endParaRPr lang="en-US" sz="1600" dirty="0"/>
          </a:p>
        </p:txBody>
      </p:sp>
      <p:sp>
        <p:nvSpPr>
          <p:cNvPr id="10" name="Text 8"/>
          <p:cNvSpPr/>
          <p:nvPr/>
        </p:nvSpPr>
        <p:spPr>
          <a:xfrm>
            <a:off x="812800" y="6238280"/>
            <a:ext cx="44254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55F"/>
                </a:solidFill>
                <a:latin typeface="IBM Plex Sans" pitchFamily="34" charset="0"/>
                <a:ea typeface="IBM Plex Sans" pitchFamily="34" charset="-122"/>
                <a:cs typeface="IBM Plex Sans" pitchFamily="34" charset="-120"/>
              </a:rPr>
              <a:t>Illustrative exchange · swap in a real, anonymised one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FAILURE MODE 2 · INSTRUCTION DECAY (BEHAVIOURAL STATE DECAY)</a:t>
            </a:r>
            <a:endParaRPr lang="en-US" sz="1200" dirty="0"/>
          </a:p>
        </p:txBody>
      </p:sp>
      <p:sp>
        <p:nvSpPr>
          <p:cNvPr id="3" name="Text 1"/>
          <p:cNvSpPr/>
          <p:nvPr/>
        </p:nvSpPr>
        <p:spPr>
          <a:xfrm>
            <a:off x="812800" y="1544340"/>
            <a:ext cx="2667000" cy="416520"/>
          </a:xfrm>
          <a:prstGeom prst="roundRect">
            <a:avLst>
              <a:gd name="adj" fmla="val 12196"/>
            </a:avLst>
          </a:prstGeom>
          <a:solidFill>
            <a:srgbClr val="D9A441"/>
          </a:solidFill>
          <a:ln/>
        </p:spPr>
        <p:txBody>
          <a:bodyPr wrap="none" lIns="112121" tIns="86721" rIns="39731" bIns="61321" rtlCol="0" anchor="t">
            <a:normAutofit/>
          </a:bodyPr>
          <a:lstStyle/>
          <a:p>
            <a:pPr algn="l" indent="0" marL="0">
              <a:lnSpc>
                <a:spcPts val="1680"/>
              </a:lnSpc>
              <a:buNone/>
            </a:pPr>
            <a:r>
              <a:rPr lang="en-US" sz="1200" dirty="0">
                <a:solidFill>
                  <a:srgbClr val="1F2420"/>
                </a:solidFill>
                <a:latin typeface="JetBrains Mono" pitchFamily="49" charset="0"/>
                <a:ea typeface="JetBrains Mono" pitchFamily="49" charset="-122"/>
                <a:cs typeface="JetBrains Mono" pitchFamily="49" charset="-120"/>
              </a:rPr>
              <a:t>“do not touch the schema”</a:t>
            </a:r>
            <a:endParaRPr lang="en-US" sz="1200" dirty="0"/>
          </a:p>
        </p:txBody>
      </p:sp>
      <p:sp>
        <p:nvSpPr>
          <p:cNvPr id="4" name="Text 2"/>
          <p:cNvSpPr/>
          <p:nvPr/>
        </p:nvSpPr>
        <p:spPr>
          <a:xfrm>
            <a:off x="812800" y="2011660"/>
            <a:ext cx="2667000" cy="3302000"/>
          </a:xfrm>
          <a:prstGeom prst="roundRect">
            <a:avLst>
              <a:gd name="adj" fmla="val 1905"/>
            </a:avLst>
          </a:prstGeom>
          <a:solidFill>
            <a:srgbClr val="E3E2DA"/>
          </a:solidFill>
          <a:ln/>
        </p:spPr>
        <p:txBody>
          <a:bodyPr wrap="square" lIns="102088" tIns="137521" rIns="102088" bIns="137521" rtlCol="0" anchor="ctr">
            <a:normAutofit/>
          </a:bodyPr>
          <a:lstStyle/>
          <a:p>
            <a:pPr algn="ctr"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40 minutes of tool calls, diffs, retries, stack traces</a:t>
            </a:r>
            <a:endParaRPr lang="en-US" sz="1400" dirty="0"/>
          </a:p>
        </p:txBody>
      </p:sp>
      <p:sp>
        <p:nvSpPr>
          <p:cNvPr id="5" name="Text 3"/>
          <p:cNvSpPr/>
          <p:nvPr/>
        </p:nvSpPr>
        <p:spPr>
          <a:xfrm>
            <a:off x="812800" y="5364460"/>
            <a:ext cx="2667000" cy="416520"/>
          </a:xfrm>
          <a:prstGeom prst="roundRect">
            <a:avLst>
              <a:gd name="adj" fmla="val 12196"/>
            </a:avLst>
          </a:prstGeom>
          <a:solidFill>
            <a:srgbClr val="C9574A"/>
          </a:solidFill>
          <a:ln/>
        </p:spPr>
        <p:txBody>
          <a:bodyPr wrap="none" lIns="112121" tIns="86721" rIns="39731" bIns="61321" rtlCol="0" anchor="t">
            <a:normAutofit/>
          </a:bodyPr>
          <a:lstStyle/>
          <a:p>
            <a:pPr algn="l" indent="0" marL="0">
              <a:lnSpc>
                <a:spcPts val="1680"/>
              </a:lnSpc>
              <a:buNone/>
            </a:pPr>
            <a:r>
              <a:rPr lang="en-US" sz="1200" dirty="0">
                <a:solidFill>
                  <a:srgbClr val="F7F6F2"/>
                </a:solidFill>
                <a:latin typeface="JetBrains Mono" pitchFamily="49" charset="0"/>
                <a:ea typeface="JetBrains Mono" pitchFamily="49" charset="-122"/>
                <a:cs typeface="JetBrains Mono" pitchFamily="49" charset="-120"/>
              </a:rPr>
              <a:t>TypeError: cannot read ‘id’</a:t>
            </a:r>
            <a:endParaRPr lang="en-US" sz="1200" dirty="0"/>
          </a:p>
        </p:txBody>
      </p:sp>
      <p:sp>
        <p:nvSpPr>
          <p:cNvPr id="6" name="Text 4"/>
          <p:cNvSpPr/>
          <p:nvPr>
            <p:ph type="title"/>
          </p:nvPr>
        </p:nvSpPr>
        <p:spPr>
          <a:xfrm>
            <a:off x="3987800" y="2316659"/>
            <a:ext cx="7613142"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Your instruction didn’t get deleted. It's been outvoted.</a:t>
            </a:r>
            <a:endParaRPr lang="en-US" sz="3600" dirty="0"/>
          </a:p>
        </p:txBody>
      </p:sp>
      <p:sp>
        <p:nvSpPr>
          <p:cNvPr id="7" name="Text 5"/>
          <p:cNvSpPr/>
          <p:nvPr/>
        </p:nvSpPr>
        <p:spPr>
          <a:xfrm>
            <a:off x="3987800" y="3525540"/>
            <a:ext cx="7613142" cy="98534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5D655F"/>
                </a:solidFill>
                <a:latin typeface="IBM Plex Sans" pitchFamily="34" charset="0"/>
                <a:ea typeface="IBM Plex Sans" pitchFamily="34" charset="-122"/>
                <a:cs typeface="IBM Plex Sans" pitchFamily="34" charset="-120"/>
              </a:rPr>
              <a:t>At the start, your instructions were most of what the agent could see. An hour in, they are a tiny paragraph at the top of a very long document, and the last error is what the agent gets to focus on.</a:t>
            </a:r>
            <a:endParaRPr lang="en-US" sz="1800" dirty="0"/>
          </a:p>
        </p:txBody>
      </p:sp>
      <p:sp>
        <p:nvSpPr>
          <p:cNvPr id="8" name="Text 6"/>
          <p:cNvSpPr/>
          <p:nvPr/>
        </p:nvSpPr>
        <p:spPr>
          <a:xfrm>
            <a:off x="3987800" y="4688681"/>
            <a:ext cx="761314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1F2420"/>
                </a:solidFill>
                <a:latin typeface="IBM Plex Sans" pitchFamily="34" charset="0"/>
                <a:ea typeface="IBM Plex Sans" pitchFamily="34" charset="-122"/>
                <a:cs typeface="IBM Plex Sans" pitchFamily="34" charset="-120"/>
              </a:rPr>
              <a:t>Don’t rely on “I gave great instructions, so it works.”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16891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FAILURE MODE 3 · GAMING THE ORACLE</a:t>
            </a:r>
            <a:endParaRPr lang="en-US" sz="1200" dirty="0"/>
          </a:p>
        </p:txBody>
      </p:sp>
      <p:sp>
        <p:nvSpPr>
          <p:cNvPr id="3" name="Text 1"/>
          <p:cNvSpPr/>
          <p:nvPr>
            <p:ph type="title"/>
          </p:nvPr>
        </p:nvSpPr>
        <p:spPr>
          <a:xfrm>
            <a:off x="812800" y="2150666"/>
            <a:ext cx="10464800" cy="136644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1F2420"/>
                </a:solidFill>
                <a:latin typeface="IBM Plex Sans" pitchFamily="34" charset="0"/>
                <a:ea typeface="IBM Plex Sans" pitchFamily="34" charset="-122"/>
                <a:cs typeface="IBM Plex Sans" pitchFamily="34" charset="-120"/>
              </a:rPr>
              <a:t>When the test fails, the cheapest path to green is to change the test.</a:t>
            </a:r>
            <a:endParaRPr lang="en-US" sz="4800" dirty="0"/>
          </a:p>
        </p:txBody>
      </p:sp>
      <p:sp>
        <p:nvSpPr>
          <p:cNvPr id="4" name="Text 2"/>
          <p:cNvSpPr/>
          <p:nvPr/>
        </p:nvSpPr>
        <p:spPr>
          <a:xfrm>
            <a:off x="812800" y="3752850"/>
            <a:ext cx="915670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5D655F"/>
                </a:solidFill>
                <a:latin typeface="IBM Plex Sans" pitchFamily="34" charset="0"/>
                <a:ea typeface="IBM Plex Sans" pitchFamily="34" charset="-122"/>
                <a:cs typeface="IBM Plex Sans" pitchFamily="34" charset="-120"/>
              </a:rPr>
              <a:t>Agents under pressure take the cheapest path. Hold that thought.</a:t>
            </a:r>
            <a:endParaRPr lang="en-US" sz="2000" dirty="0"/>
          </a:p>
        </p:txBody>
      </p:sp>
      <p:sp>
        <p:nvSpPr>
          <p:cNvPr id="5" name="Shape 3"/>
          <p:cNvSpPr/>
          <p:nvPr/>
        </p:nvSpPr>
        <p:spPr>
          <a:xfrm>
            <a:off x="812800" y="4354116"/>
            <a:ext cx="8890000" cy="806450"/>
          </a:xfrm>
          <a:prstGeom prst="roundRect">
            <a:avLst>
              <a:gd name="adj" fmla="val 9449"/>
            </a:avLst>
          </a:prstGeom>
          <a:solidFill>
            <a:srgbClr val="FBF3E2"/>
          </a:solidFill>
          <a:ln/>
        </p:spPr>
      </p:sp>
      <p:sp>
        <p:nvSpPr>
          <p:cNvPr id="6" name="Text 4"/>
          <p:cNvSpPr/>
          <p:nvPr/>
        </p:nvSpPr>
        <p:spPr>
          <a:xfrm>
            <a:off x="1016000" y="4531916"/>
            <a:ext cx="675680" cy="238720"/>
          </a:xfrm>
          <a:prstGeom prst="rect">
            <a:avLst/>
          </a:prstGeom>
          <a:noFill/>
          <a:ln/>
        </p:spPr>
        <p:txBody>
          <a:bodyPr wrap="non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ORACLE</a:t>
            </a:r>
            <a:endParaRPr lang="en-US" sz="1200" dirty="0"/>
          </a:p>
        </p:txBody>
      </p:sp>
      <p:sp>
        <p:nvSpPr>
          <p:cNvPr id="7" name="Text 5"/>
          <p:cNvSpPr/>
          <p:nvPr/>
        </p:nvSpPr>
        <p:spPr>
          <a:xfrm>
            <a:off x="1767880" y="4506516"/>
            <a:ext cx="7685088"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420"/>
                </a:solidFill>
                <a:latin typeface="IBM Plex Sans" pitchFamily="34" charset="0"/>
                <a:ea typeface="IBM Plex Sans" pitchFamily="34" charset="-122"/>
                <a:cs typeface="IBM Plex Sans" pitchFamily="34" charset="-120"/>
              </a:rPr>
              <a:t>A mechanism or source of truth used to determine whether the code is right.</a:t>
            </a:r>
            <a:endParaRPr lang="en-US" sz="1400" dirty="0"/>
          </a:p>
          <a:p>
            <a:pPr algn="l" indent="0" marL="0">
              <a:lnSpc>
                <a:spcPts val="1960"/>
              </a:lnSpc>
              <a:buNone/>
            </a:pPr>
            <a:r>
              <a:rPr lang="en-US" sz="1400" dirty="0">
                <a:solidFill>
                  <a:srgbClr val="1F2420"/>
                </a:solidFill>
                <a:latin typeface="IBM Plex Sans" pitchFamily="34" charset="0"/>
                <a:ea typeface="IBM Plex Sans" pitchFamily="34" charset="-122"/>
                <a:cs typeface="IBM Plex Sans" pitchFamily="34" charset="-120"/>
              </a:rPr>
              <a:t>Agents have to comply with it, or game it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SECTION 2 OF 3</a:t>
            </a:r>
            <a:endParaRPr lang="en-US" sz="1200" dirty="0"/>
          </a:p>
        </p:txBody>
      </p:sp>
      <p:sp>
        <p:nvSpPr>
          <p:cNvPr id="3" name="Text 1"/>
          <p:cNvSpPr/>
          <p:nvPr>
            <p:ph type="title"/>
          </p:nvPr>
        </p:nvSpPr>
        <p:spPr>
          <a:xfrm>
            <a:off x="812800" y="1127720"/>
            <a:ext cx="10883392" cy="665460"/>
          </a:xfrm>
          <a:prstGeom prst="rect">
            <a:avLst/>
          </a:prstGeom>
          <a:noFill/>
          <a:ln/>
        </p:spPr>
        <p:txBody>
          <a:bodyPr wrap="square" lIns="0" tIns="0" rIns="0" bIns="0" rtlCol="0" anchor="t">
            <a:normAutofit/>
          </a:bodyPr>
          <a:lstStyle/>
          <a:p>
            <a:pPr algn="l" indent="0" marL="0">
              <a:lnSpc>
                <a:spcPts val="5040"/>
              </a:lnSpc>
              <a:buNone/>
            </a:pPr>
            <a:r>
              <a:rPr lang="en-US" sz="4800" b="1" i="0" dirty="0">
                <a:solidFill>
                  <a:srgbClr val="E8EBE6"/>
                </a:solidFill>
                <a:latin typeface="IBM Plex Sans" pitchFamily="34" charset="0"/>
                <a:ea typeface="IBM Plex Sans" pitchFamily="34" charset="-122"/>
                <a:cs typeface="IBM Plex Sans" pitchFamily="34" charset="-120"/>
              </a:rPr>
              <a:t>The setup that fights back</a:t>
            </a:r>
            <a:endParaRPr lang="en-US" sz="4800" dirty="0"/>
          </a:p>
        </p:txBody>
      </p:sp>
      <p:sp>
        <p:nvSpPr>
          <p:cNvPr id="4" name="Shape 2"/>
          <p:cNvSpPr/>
          <p:nvPr/>
        </p:nvSpPr>
        <p:spPr>
          <a:xfrm>
            <a:off x="812800" y="2072580"/>
            <a:ext cx="2527300" cy="1864320"/>
          </a:xfrm>
          <a:prstGeom prst="roundRect">
            <a:avLst>
              <a:gd name="adj" fmla="val 4087"/>
            </a:avLst>
          </a:prstGeom>
          <a:solidFill>
            <a:srgbClr val="262B27"/>
          </a:solidFill>
          <a:ln/>
        </p:spPr>
      </p:sp>
      <p:sp>
        <p:nvSpPr>
          <p:cNvPr id="5" name="Shape 3"/>
          <p:cNvSpPr/>
          <p:nvPr/>
        </p:nvSpPr>
        <p:spPr>
          <a:xfrm>
            <a:off x="812800" y="2072580"/>
            <a:ext cx="2527300" cy="1864320"/>
          </a:xfrm>
          <a:custGeom>
            <a:avLst/>
            <a:gdLst/>
            <a:ahLst/>
            <a:cxnLst/>
            <a:rect l="l" t="t" r="r" b="b"/>
            <a:pathLst>
              <a:path w="2527300" h="1864320">
                <a:moveTo>
                  <a:pt x="0" y="76200"/>
                </a:moveTo>
                <a:lnTo>
                  <a:pt x="0" y="76200"/>
                </a:lnTo>
                <a:arcTo hR="76200" wR="76200" stAng="10800000" swAng="5400000"/>
                <a:lnTo>
                  <a:pt x="2451100" y="0"/>
                </a:lnTo>
                <a:arcTo hR="76200" wR="76200" stAng="16200000" swAng="5400000"/>
                <a:lnTo>
                  <a:pt x="2527300" y="76200"/>
                </a:lnTo>
                <a:arcTo hR="50800" wR="76200" stAng="0" swAng="-5400000"/>
                <a:lnTo>
                  <a:pt x="76200" y="25400"/>
                </a:lnTo>
                <a:arcTo hR="50800" wR="76200" stAng="16200000" swAng="-5400000"/>
                <a:close/>
              </a:path>
            </a:pathLst>
          </a:custGeom>
          <a:solidFill>
            <a:srgbClr val="5FBF92"/>
          </a:solidFill>
          <a:ln/>
        </p:spPr>
      </p:sp>
      <p:sp>
        <p:nvSpPr>
          <p:cNvPr id="6" name="Text 4"/>
          <p:cNvSpPr/>
          <p:nvPr/>
        </p:nvSpPr>
        <p:spPr>
          <a:xfrm>
            <a:off x="1041400" y="2326580"/>
            <a:ext cx="2132203"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THE CORRECTION LOOP</a:t>
            </a:r>
            <a:endParaRPr lang="en-US" sz="1200" dirty="0"/>
          </a:p>
        </p:txBody>
      </p:sp>
      <p:sp>
        <p:nvSpPr>
          <p:cNvPr id="7" name="Text 5"/>
          <p:cNvSpPr/>
          <p:nvPr/>
        </p:nvSpPr>
        <p:spPr>
          <a:xfrm>
            <a:off x="1119632" y="2641501"/>
            <a:ext cx="2046351" cy="825500"/>
          </a:xfrm>
          <a:prstGeom prst="rect">
            <a:avLst/>
          </a:prstGeom>
          <a:noFill/>
          <a:ln/>
        </p:spPr>
        <p:txBody>
          <a:bodyPr wrap="square" lIns="0" tIns="0" rIns="0" bIns="0" rtlCol="0" anchor="t">
            <a:normAutofit/>
          </a:bodyPr>
          <a:lstStyle/>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1 Deterministic rules</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2 A simulator</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3 Quality context</a:t>
            </a:r>
            <a:endParaRPr lang="en-US" sz="1400" dirty="0"/>
          </a:p>
        </p:txBody>
      </p:sp>
      <p:sp>
        <p:nvSpPr>
          <p:cNvPr id="8" name="Shape 6"/>
          <p:cNvSpPr/>
          <p:nvPr/>
        </p:nvSpPr>
        <p:spPr>
          <a:xfrm>
            <a:off x="3492500" y="2072580"/>
            <a:ext cx="2527300" cy="1864320"/>
          </a:xfrm>
          <a:prstGeom prst="roundRect">
            <a:avLst>
              <a:gd name="adj" fmla="val 4087"/>
            </a:avLst>
          </a:prstGeom>
          <a:solidFill>
            <a:srgbClr val="262B27"/>
          </a:solidFill>
          <a:ln/>
        </p:spPr>
      </p:sp>
      <p:sp>
        <p:nvSpPr>
          <p:cNvPr id="9" name="Shape 7"/>
          <p:cNvSpPr/>
          <p:nvPr/>
        </p:nvSpPr>
        <p:spPr>
          <a:xfrm>
            <a:off x="3492500" y="2072580"/>
            <a:ext cx="2527300" cy="1864320"/>
          </a:xfrm>
          <a:custGeom>
            <a:avLst/>
            <a:gdLst/>
            <a:ahLst/>
            <a:cxnLst/>
            <a:rect l="l" t="t" r="r" b="b"/>
            <a:pathLst>
              <a:path w="2527300" h="1864320">
                <a:moveTo>
                  <a:pt x="0" y="76200"/>
                </a:moveTo>
                <a:lnTo>
                  <a:pt x="0" y="76200"/>
                </a:lnTo>
                <a:arcTo hR="76200" wR="76200" stAng="10800000" swAng="5400000"/>
                <a:lnTo>
                  <a:pt x="2451100" y="0"/>
                </a:lnTo>
                <a:arcTo hR="76200" wR="76200" stAng="16200000" swAng="5400000"/>
                <a:lnTo>
                  <a:pt x="2527300" y="76200"/>
                </a:lnTo>
                <a:arcTo hR="50800" wR="76200" stAng="0" swAng="-5400000"/>
                <a:lnTo>
                  <a:pt x="76200" y="25400"/>
                </a:lnTo>
                <a:arcTo hR="50800" wR="76200" stAng="16200000" swAng="-5400000"/>
                <a:close/>
              </a:path>
            </a:pathLst>
          </a:custGeom>
          <a:solidFill>
            <a:srgbClr val="D9A441"/>
          </a:solidFill>
          <a:ln/>
        </p:spPr>
      </p:sp>
      <p:sp>
        <p:nvSpPr>
          <p:cNvPr id="10" name="Text 8"/>
          <p:cNvSpPr/>
          <p:nvPr/>
        </p:nvSpPr>
        <p:spPr>
          <a:xfrm>
            <a:off x="3721100" y="2326580"/>
            <a:ext cx="2132203"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THE SIGNAL</a:t>
            </a:r>
            <a:endParaRPr lang="en-US" sz="1200" dirty="0"/>
          </a:p>
        </p:txBody>
      </p:sp>
      <p:sp>
        <p:nvSpPr>
          <p:cNvPr id="11" name="Text 9"/>
          <p:cNvSpPr/>
          <p:nvPr/>
        </p:nvSpPr>
        <p:spPr>
          <a:xfrm>
            <a:off x="3799332" y="2641501"/>
            <a:ext cx="2046351" cy="1092200"/>
          </a:xfrm>
          <a:prstGeom prst="rect">
            <a:avLst/>
          </a:prstGeom>
          <a:noFill/>
          <a:ln/>
        </p:spPr>
        <p:txBody>
          <a:bodyPr wrap="square" lIns="0" tIns="0" rIns="0" bIns="0" rtlCol="0" anchor="t">
            <a:normAutofit/>
          </a:bodyPr>
          <a:lstStyle/>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4 A tamper-proof oracle</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5 A deterministic environment</a:t>
            </a:r>
            <a:endParaRPr lang="en-US" sz="1400" dirty="0"/>
          </a:p>
        </p:txBody>
      </p:sp>
      <p:sp>
        <p:nvSpPr>
          <p:cNvPr id="12" name="Shape 10"/>
          <p:cNvSpPr/>
          <p:nvPr/>
        </p:nvSpPr>
        <p:spPr>
          <a:xfrm>
            <a:off x="6172200" y="2072580"/>
            <a:ext cx="2527300" cy="1864320"/>
          </a:xfrm>
          <a:prstGeom prst="roundRect">
            <a:avLst>
              <a:gd name="adj" fmla="val 4087"/>
            </a:avLst>
          </a:prstGeom>
          <a:solidFill>
            <a:srgbClr val="262B27"/>
          </a:solidFill>
          <a:ln/>
        </p:spPr>
      </p:sp>
      <p:sp>
        <p:nvSpPr>
          <p:cNvPr id="13" name="Shape 11"/>
          <p:cNvSpPr/>
          <p:nvPr/>
        </p:nvSpPr>
        <p:spPr>
          <a:xfrm>
            <a:off x="6172200" y="2072580"/>
            <a:ext cx="2527300" cy="1864320"/>
          </a:xfrm>
          <a:custGeom>
            <a:avLst/>
            <a:gdLst/>
            <a:ahLst/>
            <a:cxnLst/>
            <a:rect l="l" t="t" r="r" b="b"/>
            <a:pathLst>
              <a:path w="2527300" h="1864320">
                <a:moveTo>
                  <a:pt x="0" y="76200"/>
                </a:moveTo>
                <a:lnTo>
                  <a:pt x="0" y="76200"/>
                </a:lnTo>
                <a:arcTo hR="76200" wR="76200" stAng="10800000" swAng="5400000"/>
                <a:lnTo>
                  <a:pt x="2451100" y="0"/>
                </a:lnTo>
                <a:arcTo hR="76200" wR="76200" stAng="16200000" swAng="5400000"/>
                <a:lnTo>
                  <a:pt x="2527300" y="76200"/>
                </a:lnTo>
                <a:arcTo hR="50800" wR="76200" stAng="0" swAng="-5400000"/>
                <a:lnTo>
                  <a:pt x="76200" y="25400"/>
                </a:lnTo>
                <a:arcTo hR="50800" wR="76200" stAng="16200000" swAng="-5400000"/>
                <a:close/>
              </a:path>
            </a:pathLst>
          </a:custGeom>
          <a:solidFill>
            <a:srgbClr val="A0A89F"/>
          </a:solidFill>
          <a:ln/>
        </p:spPr>
      </p:sp>
      <p:sp>
        <p:nvSpPr>
          <p:cNvPr id="14" name="Text 12"/>
          <p:cNvSpPr/>
          <p:nvPr/>
        </p:nvSpPr>
        <p:spPr>
          <a:xfrm>
            <a:off x="6400800" y="2326580"/>
            <a:ext cx="2132203"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0A89F"/>
                </a:solidFill>
                <a:latin typeface="JetBrains Mono" pitchFamily="49" charset="0"/>
                <a:ea typeface="JetBrains Mono" pitchFamily="49" charset="-122"/>
                <a:cs typeface="JetBrains Mono" pitchFamily="49" charset="-120"/>
              </a:rPr>
              <a:t>KEEP FAILURE CHEAP</a:t>
            </a:r>
            <a:endParaRPr lang="en-US" sz="1200" dirty="0"/>
          </a:p>
        </p:txBody>
      </p:sp>
      <p:sp>
        <p:nvSpPr>
          <p:cNvPr id="15" name="Text 13"/>
          <p:cNvSpPr/>
          <p:nvPr/>
        </p:nvSpPr>
        <p:spPr>
          <a:xfrm>
            <a:off x="6479032" y="2641501"/>
            <a:ext cx="2046351" cy="825500"/>
          </a:xfrm>
          <a:prstGeom prst="rect">
            <a:avLst/>
          </a:prstGeom>
          <a:noFill/>
          <a:ln/>
        </p:spPr>
        <p:txBody>
          <a:bodyPr wrap="square" lIns="0" tIns="0" rIns="0" bIns="0" rtlCol="0" anchor="t">
            <a:normAutofit/>
          </a:bodyPr>
          <a:lstStyle/>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6 Small PRs</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7 Limited blast radius</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8 Review as scarce</a:t>
            </a:r>
            <a:endParaRPr lang="en-US" sz="1400" dirty="0"/>
          </a:p>
        </p:txBody>
      </p:sp>
      <p:sp>
        <p:nvSpPr>
          <p:cNvPr id="16" name="Shape 14"/>
          <p:cNvSpPr/>
          <p:nvPr/>
        </p:nvSpPr>
        <p:spPr>
          <a:xfrm>
            <a:off x="8851900" y="2072580"/>
            <a:ext cx="2527300" cy="1864320"/>
          </a:xfrm>
          <a:prstGeom prst="roundRect">
            <a:avLst>
              <a:gd name="adj" fmla="val 4087"/>
            </a:avLst>
          </a:prstGeom>
          <a:solidFill>
            <a:srgbClr val="262B27"/>
          </a:solidFill>
          <a:ln/>
        </p:spPr>
      </p:sp>
      <p:sp>
        <p:nvSpPr>
          <p:cNvPr id="17" name="Shape 15"/>
          <p:cNvSpPr/>
          <p:nvPr/>
        </p:nvSpPr>
        <p:spPr>
          <a:xfrm>
            <a:off x="8851900" y="2072580"/>
            <a:ext cx="2527300" cy="1864320"/>
          </a:xfrm>
          <a:custGeom>
            <a:avLst/>
            <a:gdLst/>
            <a:ahLst/>
            <a:cxnLst/>
            <a:rect l="l" t="t" r="r" b="b"/>
            <a:pathLst>
              <a:path w="2527300" h="1864320">
                <a:moveTo>
                  <a:pt x="0" y="76200"/>
                </a:moveTo>
                <a:lnTo>
                  <a:pt x="0" y="76200"/>
                </a:lnTo>
                <a:arcTo hR="76200" wR="76200" stAng="10800000" swAng="5400000"/>
                <a:lnTo>
                  <a:pt x="2451100" y="0"/>
                </a:lnTo>
                <a:arcTo hR="76200" wR="76200" stAng="16200000" swAng="5400000"/>
                <a:lnTo>
                  <a:pt x="2527300" y="76200"/>
                </a:lnTo>
                <a:arcTo hR="50800" wR="76200" stAng="0" swAng="-5400000"/>
                <a:lnTo>
                  <a:pt x="76200" y="25400"/>
                </a:lnTo>
                <a:arcTo hR="50800" wR="76200" stAng="16200000" swAng="-5400000"/>
                <a:close/>
              </a:path>
            </a:pathLst>
          </a:custGeom>
          <a:solidFill>
            <a:srgbClr val="A0A89F"/>
          </a:solidFill>
          <a:ln/>
        </p:spPr>
      </p:sp>
      <p:sp>
        <p:nvSpPr>
          <p:cNvPr id="18" name="Text 16"/>
          <p:cNvSpPr/>
          <p:nvPr/>
        </p:nvSpPr>
        <p:spPr>
          <a:xfrm>
            <a:off x="9080500" y="2326580"/>
            <a:ext cx="2132203"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0A89F"/>
                </a:solidFill>
                <a:latin typeface="JetBrains Mono" pitchFamily="49" charset="0"/>
                <a:ea typeface="JetBrains Mono" pitchFamily="49" charset="-122"/>
                <a:cs typeface="JetBrains Mono" pitchFamily="49" charset="-120"/>
              </a:rPr>
              <a:t>COMPOUND</a:t>
            </a:r>
            <a:endParaRPr lang="en-US" sz="1200" dirty="0"/>
          </a:p>
        </p:txBody>
      </p:sp>
      <p:sp>
        <p:nvSpPr>
          <p:cNvPr id="19" name="Text 17"/>
          <p:cNvSpPr/>
          <p:nvPr/>
        </p:nvSpPr>
        <p:spPr>
          <a:xfrm>
            <a:off x="9158732" y="2641501"/>
            <a:ext cx="2046351" cy="825500"/>
          </a:xfrm>
          <a:prstGeom prst="rect">
            <a:avLst/>
          </a:prstGeom>
          <a:noFill/>
          <a:ln/>
        </p:spPr>
        <p:txBody>
          <a:bodyPr wrap="square" lIns="0" tIns="0" rIns="0" bIns="0" rtlCol="0" anchor="t">
            <a:normAutofit/>
          </a:bodyPr>
          <a:lstStyle/>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9 Ratchet</a:t>
            </a:r>
            <a:endParaRPr lang="en-US" sz="1400" dirty="0"/>
          </a:p>
          <a:p>
            <a:pPr algn="l" marL="175768" indent="-175768">
              <a:lnSpc>
                <a:spcPts val="2100"/>
              </a:lnSpc>
              <a:buSzPct val="100000"/>
              <a:buChar char="•"/>
            </a:pPr>
            <a:r>
              <a:rPr lang="en-US" sz="1400" dirty="0">
                <a:solidFill>
                  <a:srgbClr val="E8EBE6"/>
                </a:solidFill>
                <a:latin typeface="IBM Plex Sans" pitchFamily="34" charset="0"/>
                <a:ea typeface="IBM Plex Sans" pitchFamily="34" charset="-122"/>
                <a:cs typeface="IBM Plex Sans" pitchFamily="34" charset="-120"/>
              </a:rPr>
              <a:t>10 Production feedback</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1 · DETERMINISTIC RULES</a:t>
            </a:r>
            <a:endParaRPr lang="en-US" sz="1200" dirty="0"/>
          </a:p>
        </p:txBody>
      </p:sp>
      <p:sp>
        <p:nvSpPr>
          <p:cNvPr id="3" name="Text 1"/>
          <p:cNvSpPr/>
          <p:nvPr>
            <p:ph type="title"/>
          </p:nvPr>
        </p:nvSpPr>
        <p:spPr>
          <a:xfrm>
            <a:off x="812800" y="1280120"/>
            <a:ext cx="10464800"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Everything a machine can decide, a machine should decide.</a:t>
            </a:r>
            <a:endParaRPr lang="en-US" sz="3600" dirty="0"/>
          </a:p>
        </p:txBody>
      </p:sp>
      <p:sp>
        <p:nvSpPr>
          <p:cNvPr id="4" name="Shape 2"/>
          <p:cNvSpPr/>
          <p:nvPr/>
        </p:nvSpPr>
        <p:spPr>
          <a:xfrm>
            <a:off x="815975" y="2542977"/>
            <a:ext cx="5175250" cy="1395909"/>
          </a:xfrm>
          <a:prstGeom prst="roundRect">
            <a:avLst>
              <a:gd name="adj" fmla="val 5231"/>
            </a:avLst>
          </a:prstGeom>
          <a:solidFill>
            <a:srgbClr val="FFFFFF"/>
          </a:solidFill>
          <a:ln w="6350">
            <a:solidFill>
              <a:srgbClr val="D9D8D0"/>
            </a:solidFill>
            <a:prstDash val="solid"/>
          </a:ln>
        </p:spPr>
      </p:sp>
      <p:sp>
        <p:nvSpPr>
          <p:cNvPr id="5" name="Text 3"/>
          <p:cNvSpPr/>
          <p:nvPr/>
        </p:nvSpPr>
        <p:spPr>
          <a:xfrm>
            <a:off x="1073150" y="2774752"/>
            <a:ext cx="4800727"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420"/>
                </a:solidFill>
                <a:latin typeface="JetBrains Mono" pitchFamily="49" charset="0"/>
                <a:ea typeface="JetBrains Mono" pitchFamily="49" charset="-122"/>
                <a:cs typeface="JetBrains Mono" pitchFamily="49" charset="-120"/>
              </a:rPr>
              <a:t>tsc --strict · eslint</a:t>
            </a:r>
            <a:endParaRPr lang="en-US" sz="1600" dirty="0"/>
          </a:p>
        </p:txBody>
      </p:sp>
      <p:sp>
        <p:nvSpPr>
          <p:cNvPr id="6" name="Text 4"/>
          <p:cNvSpPr/>
          <p:nvPr/>
        </p:nvSpPr>
        <p:spPr>
          <a:xfrm>
            <a:off x="1073150" y="3094732"/>
            <a:ext cx="480072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Type errors and code smells never reach a human.</a:t>
            </a:r>
            <a:endParaRPr lang="en-US" sz="1400" dirty="0"/>
          </a:p>
        </p:txBody>
      </p:sp>
      <p:sp>
        <p:nvSpPr>
          <p:cNvPr id="7" name="Shape 5"/>
          <p:cNvSpPr/>
          <p:nvPr/>
        </p:nvSpPr>
        <p:spPr>
          <a:xfrm>
            <a:off x="6200775" y="2542977"/>
            <a:ext cx="5175250" cy="1395909"/>
          </a:xfrm>
          <a:prstGeom prst="roundRect">
            <a:avLst>
              <a:gd name="adj" fmla="val 5231"/>
            </a:avLst>
          </a:prstGeom>
          <a:solidFill>
            <a:srgbClr val="FFFFFF"/>
          </a:solidFill>
          <a:ln w="6350">
            <a:solidFill>
              <a:srgbClr val="D9D8D0"/>
            </a:solidFill>
            <a:prstDash val="solid"/>
          </a:ln>
        </p:spPr>
      </p:sp>
      <p:sp>
        <p:nvSpPr>
          <p:cNvPr id="8" name="Text 6"/>
          <p:cNvSpPr/>
          <p:nvPr/>
        </p:nvSpPr>
        <p:spPr>
          <a:xfrm>
            <a:off x="6457950" y="2774752"/>
            <a:ext cx="4800727"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420"/>
                </a:solidFill>
                <a:latin typeface="JetBrains Mono" pitchFamily="49" charset="0"/>
                <a:ea typeface="JetBrains Mono" pitchFamily="49" charset="-122"/>
                <a:cs typeface="JetBrains Mono" pitchFamily="49" charset="-120"/>
              </a:rPr>
              <a:t>knip</a:t>
            </a:r>
            <a:endParaRPr lang="en-US" sz="1600" dirty="0"/>
          </a:p>
        </p:txBody>
      </p:sp>
      <p:sp>
        <p:nvSpPr>
          <p:cNvPr id="9" name="Text 7"/>
          <p:cNvSpPr/>
          <p:nvPr/>
        </p:nvSpPr>
        <p:spPr>
          <a:xfrm>
            <a:off x="6457950" y="3094732"/>
            <a:ext cx="480072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Dead code and unused exports fail the build.</a:t>
            </a:r>
            <a:endParaRPr lang="en-US" sz="1400" dirty="0"/>
          </a:p>
        </p:txBody>
      </p:sp>
      <p:sp>
        <p:nvSpPr>
          <p:cNvPr id="10" name="Shape 8"/>
          <p:cNvSpPr/>
          <p:nvPr/>
        </p:nvSpPr>
        <p:spPr>
          <a:xfrm>
            <a:off x="815975" y="4148435"/>
            <a:ext cx="5175250" cy="1893590"/>
          </a:xfrm>
          <a:prstGeom prst="roundRect">
            <a:avLst>
              <a:gd name="adj" fmla="val 3856"/>
            </a:avLst>
          </a:prstGeom>
          <a:solidFill>
            <a:srgbClr val="FFFFFF"/>
          </a:solidFill>
          <a:ln w="6350">
            <a:solidFill>
              <a:srgbClr val="D9D8D0"/>
            </a:solidFill>
            <a:prstDash val="solid"/>
          </a:ln>
        </p:spPr>
      </p:sp>
      <p:sp>
        <p:nvSpPr>
          <p:cNvPr id="11" name="Text 9"/>
          <p:cNvSpPr/>
          <p:nvPr/>
        </p:nvSpPr>
        <p:spPr>
          <a:xfrm>
            <a:off x="1073150" y="4380210"/>
            <a:ext cx="4800727"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420"/>
                </a:solidFill>
                <a:latin typeface="JetBrains Mono" pitchFamily="49" charset="0"/>
                <a:ea typeface="JetBrains Mono" pitchFamily="49" charset="-122"/>
                <a:cs typeface="JetBrains Mono" pitchFamily="49" charset="-120"/>
              </a:rPr>
              <a:t>dependency-cruiser</a:t>
            </a:r>
            <a:endParaRPr lang="en-US" sz="1600" dirty="0"/>
          </a:p>
        </p:txBody>
      </p:sp>
      <p:sp>
        <p:nvSpPr>
          <p:cNvPr id="12" name="Text 10"/>
          <p:cNvSpPr/>
          <p:nvPr/>
        </p:nvSpPr>
        <p:spPr>
          <a:xfrm>
            <a:off x="1073150" y="4700191"/>
            <a:ext cx="480072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Circular dependencies and crossed module boundaries fail the build.</a:t>
            </a:r>
            <a:endParaRPr lang="en-US" sz="1400" dirty="0"/>
          </a:p>
        </p:txBody>
      </p:sp>
      <p:sp>
        <p:nvSpPr>
          <p:cNvPr id="13" name="Shape 11"/>
          <p:cNvSpPr/>
          <p:nvPr/>
        </p:nvSpPr>
        <p:spPr>
          <a:xfrm>
            <a:off x="6200775" y="4148435"/>
            <a:ext cx="5175250" cy="1893590"/>
          </a:xfrm>
          <a:prstGeom prst="roundRect">
            <a:avLst>
              <a:gd name="adj" fmla="val 3856"/>
            </a:avLst>
          </a:prstGeom>
          <a:solidFill>
            <a:srgbClr val="FFFFFF"/>
          </a:solidFill>
          <a:ln w="6350">
            <a:solidFill>
              <a:srgbClr val="D9D8D0"/>
            </a:solidFill>
            <a:prstDash val="solid"/>
          </a:ln>
        </p:spPr>
      </p:sp>
      <p:sp>
        <p:nvSpPr>
          <p:cNvPr id="14" name="Text 12"/>
          <p:cNvSpPr/>
          <p:nvPr/>
        </p:nvSpPr>
        <p:spPr>
          <a:xfrm>
            <a:off x="6457950" y="4380210"/>
            <a:ext cx="4800727"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420"/>
                </a:solidFill>
                <a:latin typeface="JetBrains Mono" pitchFamily="49" charset="0"/>
                <a:ea typeface="JetBrains Mono" pitchFamily="49" charset="-122"/>
                <a:cs typeface="JetBrains Mono" pitchFamily="49" charset="-120"/>
              </a:rPr>
              <a:t>zod at the edge · drizzle inside</a:t>
            </a:r>
            <a:endParaRPr lang="en-US" sz="1600" dirty="0"/>
          </a:p>
        </p:txBody>
      </p:sp>
      <p:sp>
        <p:nvSpPr>
          <p:cNvPr id="15" name="Text 13"/>
          <p:cNvSpPr/>
          <p:nvPr/>
        </p:nvSpPr>
        <p:spPr>
          <a:xfrm>
            <a:off x="6457950" y="4700191"/>
            <a:ext cx="4800727"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Validate the shape once at the boundary, trust the inferred type everywhere after. The database and the code cannot drift apart.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1 · DETERMINISTIC RULES · WHAT THE BUILD SAYS</a:t>
            </a:r>
            <a:endParaRPr lang="en-US" sz="1200" dirty="0"/>
          </a:p>
        </p:txBody>
      </p:sp>
      <p:sp>
        <p:nvSpPr>
          <p:cNvPr id="3" name="Text 1"/>
          <p:cNvSpPr/>
          <p:nvPr/>
        </p:nvSpPr>
        <p:spPr>
          <a:xfrm>
            <a:off x="812800" y="1715195"/>
            <a:ext cx="2092960"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EBE6"/>
                </a:solidFill>
                <a:latin typeface="JetBrains Mono" pitchFamily="49" charset="0"/>
                <a:ea typeface="JetBrains Mono" pitchFamily="49" charset="-122"/>
                <a:cs typeface="JetBrains Mono" pitchFamily="49" charset="-120"/>
              </a:rPr>
              <a:t>knip</a:t>
            </a:r>
            <a:endParaRPr lang="en-US" sz="1600" dirty="0"/>
          </a:p>
        </p:txBody>
      </p:sp>
      <p:sp>
        <p:nvSpPr>
          <p:cNvPr id="4" name="Text 2"/>
          <p:cNvSpPr/>
          <p:nvPr/>
        </p:nvSpPr>
        <p:spPr>
          <a:xfrm>
            <a:off x="812800" y="1997075"/>
            <a:ext cx="2092960" cy="619522"/>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0A89F"/>
                </a:solidFill>
                <a:latin typeface="IBM Plex Sans" pitchFamily="34" charset="0"/>
                <a:ea typeface="IBM Plex Sans" pitchFamily="34" charset="-122"/>
                <a:cs typeface="IBM Plex Sans" pitchFamily="34" charset="-120"/>
              </a:rPr>
              <a:t>Dead files, dead exports, dead dependencies. None of it reaches review.</a:t>
            </a:r>
            <a:endParaRPr lang="en-US" sz="1200" dirty="0"/>
          </a:p>
        </p:txBody>
      </p:sp>
      <p:pic>
        <p:nvPicPr>
          <p:cNvPr id="5" name="Image 0" descr="npx knip output: 1 unused file, 2 unused devDependencies, 3 unused exports with file and line">    </p:cNvPr>
          <p:cNvPicPr>
            <a:picLocks noChangeAspect="1"/>
          </p:cNvPicPr>
          <p:nvPr/>
        </p:nvPicPr>
        <p:blipFill>
          <a:blip r:embed="rId1"/>
          <a:srcRect l="-20" r="-20" t="0" b="0"/>
          <a:stretch/>
        </p:blipFill>
        <p:spPr>
          <a:xfrm>
            <a:off x="3124200" y="1178520"/>
            <a:ext cx="8255000" cy="1949450"/>
          </a:xfrm>
          <a:prstGeom prst="roundRect">
            <a:avLst>
              <a:gd name="adj" fmla="val 3909"/>
            </a:avLst>
          </a:prstGeom>
        </p:spPr>
      </p:pic>
      <p:sp>
        <p:nvSpPr>
          <p:cNvPr id="6" name="Text 3"/>
          <p:cNvSpPr/>
          <p:nvPr/>
        </p:nvSpPr>
        <p:spPr>
          <a:xfrm>
            <a:off x="812800" y="3447554"/>
            <a:ext cx="2092960" cy="512961"/>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EBE6"/>
                </a:solidFill>
                <a:latin typeface="JetBrains Mono" pitchFamily="49" charset="0"/>
                <a:ea typeface="JetBrains Mono" pitchFamily="49" charset="-122"/>
                <a:cs typeface="JetBrains Mono" pitchFamily="49" charset="-120"/>
              </a:rPr>
              <a:t>dependency-cruiser</a:t>
            </a:r>
            <a:endParaRPr lang="en-US" sz="1600" dirty="0"/>
          </a:p>
        </p:txBody>
      </p:sp>
      <p:sp>
        <p:nvSpPr>
          <p:cNvPr id="7" name="Text 4"/>
          <p:cNvSpPr/>
          <p:nvPr/>
        </p:nvSpPr>
        <p:spPr>
          <a:xfrm>
            <a:off x="812800" y="3973215"/>
            <a:ext cx="2092960" cy="619522"/>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0A89F"/>
                </a:solidFill>
                <a:latin typeface="IBM Plex Sans" pitchFamily="34" charset="0"/>
                <a:ea typeface="IBM Plex Sans" pitchFamily="34" charset="-122"/>
                <a:cs typeface="IBM Plex Sans" pitchFamily="34" charset="-120"/>
              </a:rPr>
              <a:t>A circular import and a crossed module boundary. Both fail the build.</a:t>
            </a:r>
            <a:endParaRPr lang="en-US" sz="1200" dirty="0"/>
          </a:p>
        </p:txBody>
      </p:sp>
      <p:pic>
        <p:nvPicPr>
          <p:cNvPr id="8" name="Image 1" descr="npx depcruise output: error no-circular billing/invoice.ts to orders/order.ts to billing/invoice.ts; error billing-must-not-import-orders; 2 dependency violations">    </p:cNvPr>
          <p:cNvPicPr>
            <a:picLocks noChangeAspect="1"/>
          </p:cNvPicPr>
          <p:nvPr/>
        </p:nvPicPr>
        <p:blipFill>
          <a:blip r:embed="rId2"/>
          <a:srcRect l="-27" r="-27" t="0" b="0"/>
          <a:stretch/>
        </p:blipFill>
        <p:spPr>
          <a:xfrm>
            <a:off x="3124200" y="3280370"/>
            <a:ext cx="8255000" cy="1454150"/>
          </a:xfrm>
          <a:prstGeom prst="roundRect">
            <a:avLst>
              <a:gd name="adj" fmla="val 5240"/>
            </a:avLst>
          </a:prstGeom>
        </p:spPr>
      </p:pic>
      <p:sp>
        <p:nvSpPr>
          <p:cNvPr id="9" name="Text 5"/>
          <p:cNvSpPr/>
          <p:nvPr/>
        </p:nvSpPr>
        <p:spPr>
          <a:xfrm>
            <a:off x="812800" y="5106690"/>
            <a:ext cx="2092960"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EBE6"/>
                </a:solidFill>
                <a:latin typeface="JetBrains Mono" pitchFamily="49" charset="0"/>
                <a:ea typeface="JetBrains Mono" pitchFamily="49" charset="-122"/>
                <a:cs typeface="JetBrains Mono" pitchFamily="49" charset="-120"/>
              </a:rPr>
              <a:t>zod at the edge</a:t>
            </a:r>
            <a:endParaRPr lang="en-US" sz="1600" dirty="0"/>
          </a:p>
        </p:txBody>
      </p:sp>
      <p:sp>
        <p:nvSpPr>
          <p:cNvPr id="10" name="Text 6"/>
          <p:cNvSpPr/>
          <p:nvPr/>
        </p:nvSpPr>
        <p:spPr>
          <a:xfrm>
            <a:off x="812800" y="5388570"/>
            <a:ext cx="2092960" cy="42148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A0A89F"/>
                </a:solidFill>
                <a:latin typeface="IBM Plex Sans" pitchFamily="34" charset="0"/>
                <a:ea typeface="IBM Plex Sans" pitchFamily="34" charset="-122"/>
                <a:cs typeface="IBM Plex Sans" pitchFamily="34" charset="-120"/>
              </a:rPr>
              <a:t>The instrument sent a string. The code never sees it.</a:t>
            </a:r>
            <a:endParaRPr lang="en-US" sz="1200" dirty="0"/>
          </a:p>
        </p:txBody>
      </p:sp>
      <p:pic>
        <p:nvPicPr>
          <p:cNvPr id="11" name="Image 2" descr="Zod safeParse output: rejected at the boundary; sampleId invalid string; value expected number received string; unit invalid option">    </p:cNvPr>
          <p:cNvPicPr>
            <a:picLocks noChangeAspect="1"/>
          </p:cNvPicPr>
          <p:nvPr/>
        </p:nvPicPr>
        <p:blipFill>
          <a:blip r:embed="rId3"/>
          <a:srcRect l="0" r="0" t="-27" b="-27"/>
          <a:stretch/>
        </p:blipFill>
        <p:spPr>
          <a:xfrm>
            <a:off x="3124200" y="4886920"/>
            <a:ext cx="8255000" cy="1117600"/>
          </a:xfrm>
          <a:prstGeom prst="roundRect">
            <a:avLst>
              <a:gd name="adj" fmla="val 6818"/>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F7D5B"/>
        </a:solidFill>
      </p:bgPr>
    </p:bg>
    <p:spTree>
      <p:nvGrpSpPr>
        <p:cNvPr id="1" name=""/>
        <p:cNvGrpSpPr/>
        <p:nvPr/>
      </p:nvGrpSpPr>
      <p:grpSpPr>
        <a:xfrm>
          <a:off x="0" y="0"/>
          <a:ext cx="0" cy="0"/>
          <a:chOff x="0" y="0"/>
          <a:chExt cx="0" cy="0"/>
        </a:xfrm>
      </p:grpSpPr>
      <p:sp>
        <p:nvSpPr>
          <p:cNvPr id="2" name="Text 0"/>
          <p:cNvSpPr/>
          <p:nvPr>
            <p:ph type="title"/>
          </p:nvPr>
        </p:nvSpPr>
        <p:spPr>
          <a:xfrm>
            <a:off x="812800" y="2368649"/>
            <a:ext cx="10464800" cy="147816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7F6F2"/>
                </a:solidFill>
                <a:latin typeface="IBM Plex Sans" pitchFamily="34" charset="0"/>
                <a:ea typeface="IBM Plex Sans" pitchFamily="34" charset="-122"/>
                <a:cs typeface="IBM Plex Sans" pitchFamily="34" charset="-120"/>
              </a:rPr>
              <a:t>Code that follows every rule can still fail in practice.</a:t>
            </a:r>
            <a:endParaRPr lang="en-US" sz="5200" dirty="0"/>
          </a:p>
        </p:txBody>
      </p:sp>
      <p:sp>
        <p:nvSpPr>
          <p:cNvPr id="3" name="Text 1"/>
          <p:cNvSpPr/>
          <p:nvPr/>
        </p:nvSpPr>
        <p:spPr>
          <a:xfrm>
            <a:off x="812800" y="4126210"/>
            <a:ext cx="9156700" cy="388541"/>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D6EDE0"/>
                </a:solidFill>
                <a:latin typeface="IBM Plex Sans" pitchFamily="34" charset="0"/>
                <a:ea typeface="IBM Plex Sans" pitchFamily="34" charset="-122"/>
                <a:cs typeface="IBM Plex Sans" pitchFamily="34" charset="-120"/>
              </a:rPr>
              <a:t>The model knows the words. Something else has to know the world.</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2 · A SIMULATOR, OR A BEHAVIOURAL ORACLE</a:t>
            </a:r>
            <a:endParaRPr lang="en-US" sz="1200" dirty="0"/>
          </a:p>
        </p:txBody>
      </p:sp>
      <p:sp>
        <p:nvSpPr>
          <p:cNvPr id="3" name="Text 1"/>
          <p:cNvSpPr/>
          <p:nvPr>
            <p:ph type="title"/>
          </p:nvPr>
        </p:nvSpPr>
        <p:spPr>
          <a:xfrm>
            <a:off x="812800" y="1289248"/>
            <a:ext cx="10464800"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Behavioural Oracle</a:t>
            </a:r>
            <a:endParaRPr lang="en-US" sz="3600" dirty="0"/>
          </a:p>
        </p:txBody>
      </p:sp>
      <p:sp>
        <p:nvSpPr>
          <p:cNvPr id="4" name="Shape 2"/>
          <p:cNvSpPr/>
          <p:nvPr/>
        </p:nvSpPr>
        <p:spPr>
          <a:xfrm>
            <a:off x="815975" y="2041525"/>
            <a:ext cx="5175250" cy="4006850"/>
          </a:xfrm>
          <a:prstGeom prst="roundRect">
            <a:avLst>
              <a:gd name="adj" fmla="val 1823"/>
            </a:avLst>
          </a:prstGeom>
          <a:solidFill>
            <a:srgbClr val="FFFFFF"/>
          </a:solidFill>
          <a:ln w="6350">
            <a:solidFill>
              <a:srgbClr val="D9D8D0"/>
            </a:solidFill>
            <a:prstDash val="solid"/>
          </a:ln>
        </p:spPr>
      </p:sp>
      <p:sp>
        <p:nvSpPr>
          <p:cNvPr id="5" name="Text 3"/>
          <p:cNvSpPr/>
          <p:nvPr/>
        </p:nvSpPr>
        <p:spPr>
          <a:xfrm>
            <a:off x="1073150" y="2298700"/>
            <a:ext cx="48007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FOR A JS PRODUCT</a:t>
            </a:r>
            <a:endParaRPr lang="en-US" sz="1200" dirty="0"/>
          </a:p>
        </p:txBody>
      </p:sp>
      <p:sp>
        <p:nvSpPr>
          <p:cNvPr id="6" name="Text 4"/>
          <p:cNvSpPr/>
          <p:nvPr/>
        </p:nvSpPr>
        <p:spPr>
          <a:xfrm>
            <a:off x="1073150" y="2613620"/>
            <a:ext cx="4800727" cy="6350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2420"/>
                </a:solidFill>
                <a:latin typeface="IBM Plex Sans" pitchFamily="34" charset="0"/>
                <a:ea typeface="IBM Plex Sans" pitchFamily="34" charset="-122"/>
                <a:cs typeface="IBM Plex Sans" pitchFamily="34" charset="-120"/>
              </a:rPr>
              <a:t>Playwright from the UI down to the database</a:t>
            </a:r>
            <a:endParaRPr lang="en-US" sz="2000" dirty="0"/>
          </a:p>
        </p:txBody>
      </p:sp>
      <p:sp>
        <p:nvSpPr>
          <p:cNvPr id="7" name="Text 5"/>
          <p:cNvSpPr/>
          <p:nvPr/>
        </p:nvSpPr>
        <p:spPr>
          <a:xfrm>
            <a:off x="1073150" y="3324820"/>
            <a:ext cx="480072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MSW makes the network deterministic. The agent gets a yes or no about the world, not about the words.</a:t>
            </a:r>
            <a:endParaRPr lang="en-US" sz="1400" dirty="0"/>
          </a:p>
        </p:txBody>
      </p:sp>
      <p:sp>
        <p:nvSpPr>
          <p:cNvPr id="8" name="Shape 6"/>
          <p:cNvSpPr/>
          <p:nvPr/>
        </p:nvSpPr>
        <p:spPr>
          <a:xfrm>
            <a:off x="6200775" y="2041525"/>
            <a:ext cx="5175250" cy="4006850"/>
          </a:xfrm>
          <a:prstGeom prst="roundRect">
            <a:avLst>
              <a:gd name="adj" fmla="val 1823"/>
            </a:avLst>
          </a:prstGeom>
          <a:solidFill>
            <a:srgbClr val="FFFFFF"/>
          </a:solidFill>
          <a:ln w="6350">
            <a:solidFill>
              <a:srgbClr val="D9D8D0"/>
            </a:solidFill>
            <a:prstDash val="solid"/>
          </a:ln>
        </p:spPr>
      </p:sp>
      <p:sp>
        <p:nvSpPr>
          <p:cNvPr id="9" name="Text 7"/>
          <p:cNvSpPr/>
          <p:nvPr/>
        </p:nvSpPr>
        <p:spPr>
          <a:xfrm>
            <a:off x="6457950" y="2298700"/>
            <a:ext cx="4800727"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FOR A PRODUCT THAT TALKS TO HARDWARE</a:t>
            </a:r>
            <a:endParaRPr lang="en-US" sz="1200" dirty="0"/>
          </a:p>
        </p:txBody>
      </p:sp>
      <p:sp>
        <p:nvSpPr>
          <p:cNvPr id="10" name="Text 8"/>
          <p:cNvSpPr/>
          <p:nvPr/>
        </p:nvSpPr>
        <p:spPr>
          <a:xfrm>
            <a:off x="6457950" y="2613620"/>
            <a:ext cx="4800727" cy="6350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2420"/>
                </a:solidFill>
                <a:latin typeface="IBM Plex Sans" pitchFamily="34" charset="0"/>
                <a:ea typeface="IBM Plex Sans" pitchFamily="34" charset="-122"/>
                <a:cs typeface="IBM Plex Sans" pitchFamily="34" charset="-120"/>
              </a:rPr>
              <a:t>The real thing, or a faithful simulator of it</a:t>
            </a:r>
            <a:endParaRPr lang="en-US" sz="2000" dirty="0"/>
          </a:p>
        </p:txBody>
      </p:sp>
      <p:sp>
        <p:nvSpPr>
          <p:cNvPr id="11" name="Text 9"/>
          <p:cNvSpPr/>
          <p:nvPr/>
        </p:nvSpPr>
        <p:spPr>
          <a:xfrm>
            <a:off x="6457950" y="3324820"/>
            <a:ext cx="4800727"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A Raspberry Pi that has to connect to a real Bluetooth device, or a Bluetooth module simulator that lets the agent iterate in seconds instead of minutes.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3 · QUALITY CONTEXT</a:t>
            </a:r>
            <a:endParaRPr lang="en-US" sz="1200" dirty="0"/>
          </a:p>
        </p:txBody>
      </p:sp>
      <p:sp>
        <p:nvSpPr>
          <p:cNvPr id="3" name="Text 1"/>
          <p:cNvSpPr/>
          <p:nvPr>
            <p:ph type="title"/>
          </p:nvPr>
        </p:nvSpPr>
        <p:spPr>
          <a:xfrm>
            <a:off x="812800" y="1280120"/>
            <a:ext cx="10464800"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What to do, what not to do, and why.</a:t>
            </a:r>
            <a:endParaRPr lang="en-US" sz="3600" dirty="0"/>
          </a:p>
        </p:txBody>
      </p:sp>
      <p:sp>
        <p:nvSpPr>
          <p:cNvPr id="4" name="Shape 2"/>
          <p:cNvSpPr/>
          <p:nvPr/>
        </p:nvSpPr>
        <p:spPr>
          <a:xfrm>
            <a:off x="815975" y="2040136"/>
            <a:ext cx="5175250" cy="3087489"/>
          </a:xfrm>
          <a:prstGeom prst="roundRect">
            <a:avLst>
              <a:gd name="adj" fmla="val 2365"/>
            </a:avLst>
          </a:prstGeom>
          <a:solidFill>
            <a:srgbClr val="FFFFFF"/>
          </a:solidFill>
          <a:ln w="6350">
            <a:solidFill>
              <a:srgbClr val="D9D8D0"/>
            </a:solidFill>
            <a:prstDash val="solid"/>
          </a:ln>
        </p:spPr>
      </p:sp>
      <p:sp>
        <p:nvSpPr>
          <p:cNvPr id="5" name="Text 3"/>
          <p:cNvSpPr/>
          <p:nvPr/>
        </p:nvSpPr>
        <p:spPr>
          <a:xfrm>
            <a:off x="1073150" y="229731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2420"/>
                </a:solidFill>
                <a:latin typeface="IBM Plex Sans" pitchFamily="34" charset="0"/>
                <a:ea typeface="IBM Plex Sans" pitchFamily="34" charset="-122"/>
                <a:cs typeface="IBM Plex Sans" pitchFamily="34" charset="-120"/>
              </a:rPr>
              <a:t>Skills</a:t>
            </a:r>
            <a:endParaRPr lang="en-US" sz="2000" dirty="0"/>
          </a:p>
        </p:txBody>
      </p:sp>
      <p:sp>
        <p:nvSpPr>
          <p:cNvPr id="6" name="Text 4"/>
          <p:cNvSpPr/>
          <p:nvPr/>
        </p:nvSpPr>
        <p:spPr>
          <a:xfrm>
            <a:off x="1073150" y="2703711"/>
            <a:ext cx="480072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The repeatable procedures, written down once, loaded when they apply.</a:t>
            </a:r>
            <a:endParaRPr lang="en-US" sz="1400" dirty="0"/>
          </a:p>
        </p:txBody>
      </p:sp>
      <p:sp>
        <p:nvSpPr>
          <p:cNvPr id="7" name="Shape 5"/>
          <p:cNvSpPr/>
          <p:nvPr/>
        </p:nvSpPr>
        <p:spPr>
          <a:xfrm>
            <a:off x="6200775" y="2040136"/>
            <a:ext cx="5175250" cy="3087489"/>
          </a:xfrm>
          <a:prstGeom prst="roundRect">
            <a:avLst>
              <a:gd name="adj" fmla="val 2365"/>
            </a:avLst>
          </a:prstGeom>
          <a:solidFill>
            <a:srgbClr val="FFFFFF"/>
          </a:solidFill>
          <a:ln w="6350">
            <a:solidFill>
              <a:srgbClr val="D9D8D0"/>
            </a:solidFill>
            <a:prstDash val="solid"/>
          </a:ln>
        </p:spPr>
      </p:sp>
      <p:sp>
        <p:nvSpPr>
          <p:cNvPr id="8" name="Text 6"/>
          <p:cNvSpPr/>
          <p:nvPr/>
        </p:nvSpPr>
        <p:spPr>
          <a:xfrm>
            <a:off x="6457950" y="229731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2420"/>
                </a:solidFill>
                <a:latin typeface="IBM Plex Sans" pitchFamily="34" charset="0"/>
                <a:ea typeface="IBM Plex Sans" pitchFamily="34" charset="-122"/>
                <a:cs typeface="IBM Plex Sans" pitchFamily="34" charset="-120"/>
              </a:rPr>
              <a:t>Decision records</a:t>
            </a:r>
            <a:endParaRPr lang="en-US" sz="2000" dirty="0"/>
          </a:p>
        </p:txBody>
      </p:sp>
      <p:sp>
        <p:nvSpPr>
          <p:cNvPr id="9" name="Text 7"/>
          <p:cNvSpPr/>
          <p:nvPr/>
        </p:nvSpPr>
        <p:spPr>
          <a:xfrm>
            <a:off x="6457950" y="2703711"/>
            <a:ext cx="480072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The why. No records? Mine Confluence, Jira history, PR history, git log. Have something.</a:t>
            </a:r>
            <a:endParaRPr lang="en-US" sz="1400" dirty="0"/>
          </a:p>
        </p:txBody>
      </p:sp>
      <p:sp>
        <p:nvSpPr>
          <p:cNvPr id="10" name="Text 8"/>
          <p:cNvSpPr/>
          <p:nvPr/>
        </p:nvSpPr>
        <p:spPr>
          <a:xfrm>
            <a:off x="812800" y="5384800"/>
            <a:ext cx="98107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1F2420"/>
                </a:solidFill>
                <a:latin typeface="IBM Plex Sans" pitchFamily="34" charset="0"/>
                <a:ea typeface="IBM Plex Sans" pitchFamily="34" charset="-122"/>
                <a:cs typeface="IBM Plex Sans" pitchFamily="34" charset="-120"/>
              </a:rPr>
              <a:t>If your agent is figuring out the same things from scratch every session, that is the problem, not the model.</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4 · A TAMPER-PROOF ORACLE (ANTI-GAMING)</a:t>
            </a:r>
            <a:endParaRPr lang="en-US" sz="1200" dirty="0"/>
          </a:p>
        </p:txBody>
      </p:sp>
      <p:sp>
        <p:nvSpPr>
          <p:cNvPr id="3" name="Text 1"/>
          <p:cNvSpPr/>
          <p:nvPr>
            <p:ph type="title"/>
          </p:nvPr>
        </p:nvSpPr>
        <p:spPr>
          <a:xfrm>
            <a:off x="812800" y="12801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Agents take the cheapest path to green.</a:t>
            </a:r>
            <a:endParaRPr lang="en-US" sz="3600" dirty="0"/>
          </a:p>
        </p:txBody>
      </p:sp>
      <p:sp>
        <p:nvSpPr>
          <p:cNvPr id="4" name="Text 2"/>
          <p:cNvSpPr/>
          <p:nvPr/>
        </p:nvSpPr>
        <p:spPr>
          <a:xfrm>
            <a:off x="812800" y="2036961"/>
            <a:ext cx="5181600" cy="3434259"/>
          </a:xfrm>
          <a:prstGeom prst="roundRect">
            <a:avLst>
              <a:gd name="adj" fmla="val 2219"/>
            </a:avLst>
          </a:prstGeom>
          <a:solidFill>
            <a:srgbClr val="111412"/>
          </a:solidFill>
          <a:ln/>
        </p:spPr>
        <p:txBody>
          <a:bodyPr wrap="square" lIns="282482" tIns="231682" rIns="145322" bIns="231682" rtlCol="0" anchor="t">
            <a:normAutofit/>
          </a:bodyPr>
          <a:lstStyle/>
          <a:p>
            <a:pPr algn="l" indent="0" marL="0">
              <a:lnSpc>
                <a:spcPts val="2560"/>
              </a:lnSpc>
              <a:buNone/>
            </a:pPr>
            <a:r>
              <a:rPr lang="en-US" sz="1600" dirty="0">
                <a:solidFill>
                  <a:srgbClr val="7A8279"/>
                </a:solidFill>
                <a:latin typeface="JetBrains Mono" pitchFamily="49" charset="0"/>
                <a:ea typeface="JetBrains Mono" pitchFamily="49" charset="-122"/>
                <a:cs typeface="JetBrains Mono" pitchFamily="49" charset="-120"/>
              </a:rPr>
              <a:t>// @ts-ignore For blah blah reason</a:t>
            </a:r>
            <a:endParaRPr lang="en-US" sz="1600" dirty="0"/>
          </a:p>
          <a:p>
            <a:pPr algn="l" indent="0" marL="0">
              <a:lnSpc>
                <a:spcPts val="2560"/>
              </a:lnSpc>
              <a:buNone/>
            </a:pPr>
            <a:r>
              <a:rPr lang="en-US" sz="1600" dirty="0">
                <a:solidFill>
                  <a:srgbClr val="E8EBE6"/>
                </a:solidFill>
                <a:latin typeface="JetBrains Mono" pitchFamily="49" charset="0"/>
                <a:ea typeface="JetBrains Mono" pitchFamily="49" charset="-122"/>
                <a:cs typeface="JetBrains Mono" pitchFamily="49" charset="-120"/>
              </a:rPr>
              <a:t>wrongData.map(...)</a:t>
            </a:r>
            <a:endParaRPr lang="en-US" sz="1600" dirty="0"/>
          </a:p>
        </p:txBody>
      </p:sp>
      <p:sp>
        <p:nvSpPr>
          <p:cNvPr id="5" name="Text 3"/>
          <p:cNvSpPr/>
          <p:nvPr/>
        </p:nvSpPr>
        <p:spPr>
          <a:xfrm>
            <a:off x="6197600" y="2036961"/>
            <a:ext cx="5181600" cy="3434259"/>
          </a:xfrm>
          <a:prstGeom prst="roundRect">
            <a:avLst>
              <a:gd name="adj" fmla="val 2219"/>
            </a:avLst>
          </a:prstGeom>
          <a:solidFill>
            <a:srgbClr val="111412"/>
          </a:solidFill>
          <a:ln/>
        </p:spPr>
        <p:txBody>
          <a:bodyPr wrap="square" lIns="282482" tIns="231682" rIns="145322" bIns="231682" rtlCol="0" anchor="t">
            <a:normAutofit/>
          </a:bodyPr>
          <a:lstStyle/>
          <a:p>
            <a:pPr algn="l" indent="0" marL="0">
              <a:lnSpc>
                <a:spcPts val="2560"/>
              </a:lnSpc>
              <a:buNone/>
            </a:pPr>
            <a:r>
              <a:rPr lang="en-US" sz="1600" dirty="0">
                <a:solidFill>
                  <a:srgbClr val="E8EBE6"/>
                </a:solidFill>
                <a:latin typeface="JetBrains Mono" pitchFamily="49" charset="0"/>
                <a:ea typeface="JetBrains Mono" pitchFamily="49" charset="-122"/>
                <a:cs typeface="JetBrains Mono" pitchFamily="49" charset="-120"/>
              </a:rPr>
              <a:t>const f = (a: ClassA): boolean =&gt; {</a:t>
            </a:r>
            <a:endParaRPr lang="en-US" sz="1600" dirty="0"/>
          </a:p>
          <a:p>
            <a:pPr algn="l" indent="0" marL="0">
              <a:lnSpc>
                <a:spcPts val="2560"/>
              </a:lnSpc>
              <a:buNone/>
            </a:pPr>
            <a:r>
              <a:rPr lang="en-US" sz="1600" dirty="0">
                <a:solidFill>
                  <a:srgbClr val="E8EBE6"/>
                </a:solidFill>
                <a:latin typeface="JetBrains Mono" pitchFamily="49" charset="0"/>
                <a:ea typeface="JetBrains Mono" pitchFamily="49" charset="-122"/>
                <a:cs typeface="JetBrains Mono" pitchFamily="49" charset="-120"/>
              </a:rPr>
              <a:t>  </a:t>
            </a:r>
            <a:r>
              <a:rPr lang="en-US" sz="1600" dirty="0">
                <a:solidFill>
                  <a:srgbClr val="7A8279"/>
                </a:solidFill>
                <a:latin typeface="JetBrains Mono" pitchFamily="49" charset="0"/>
                <a:ea typeface="JetBrains Mono" pitchFamily="49" charset="-122"/>
                <a:cs typeface="JetBrains Mono" pitchFamily="49" charset="-120"/>
              </a:rPr>
              <a:t>// Both work the same for now.</a:t>
            </a:r>
            <a:endParaRPr lang="en-US" sz="1600" dirty="0"/>
          </a:p>
          <a:p>
            <a:pPr algn="l" indent="0" marL="0">
              <a:lnSpc>
                <a:spcPts val="2560"/>
              </a:lnSpc>
              <a:buNone/>
            </a:pPr>
            <a:r>
              <a:rPr lang="en-US" sz="1600" dirty="0">
                <a:solidFill>
                  <a:srgbClr val="E8EBE6"/>
                </a:solidFill>
                <a:latin typeface="JetBrains Mono" pitchFamily="49" charset="0"/>
                <a:ea typeface="JetBrains Mono" pitchFamily="49" charset="-122"/>
                <a:cs typeface="JetBrains Mono" pitchFamily="49" charset="-120"/>
              </a:rPr>
              <a:t>  return a </a:t>
            </a:r>
            <a:r>
              <a:rPr lang="en-US" sz="1600" dirty="0">
                <a:solidFill>
                  <a:srgbClr val="E38A8A"/>
                </a:solidFill>
                <a:latin typeface="JetBrains Mono" pitchFamily="49" charset="0"/>
                <a:ea typeface="JetBrains Mono" pitchFamily="49" charset="-122"/>
                <a:cs typeface="JetBrains Mono" pitchFamily="49" charset="-120"/>
              </a:rPr>
              <a:t>as unknown as</a:t>
            </a:r>
            <a:r>
              <a:rPr lang="en-US" sz="1600" dirty="0">
                <a:solidFill>
                  <a:srgbClr val="E8EBE6"/>
                </a:solidFill>
                <a:latin typeface="JetBrains Mono" pitchFamily="49" charset="0"/>
                <a:ea typeface="JetBrains Mono" pitchFamily="49" charset="-122"/>
                <a:cs typeface="JetBrains Mono" pitchFamily="49" charset="-120"/>
              </a:rPr>
              <a:t> boolean;</a:t>
            </a:r>
            <a:endParaRPr lang="en-US" sz="1600" dirty="0"/>
          </a:p>
          <a:p>
            <a:pPr algn="l" indent="0" marL="0">
              <a:lnSpc>
                <a:spcPts val="2560"/>
              </a:lnSpc>
              <a:buNone/>
            </a:pPr>
            <a:r>
              <a:rPr lang="en-US" sz="1600" dirty="0">
                <a:solidFill>
                  <a:srgbClr val="E8EBE6"/>
                </a:solidFill>
                <a:latin typeface="JetBrains Mono" pitchFamily="49" charset="0"/>
                <a:ea typeface="JetBrains Mono" pitchFamily="49" charset="-122"/>
                <a:cs typeface="JetBrains Mono" pitchFamily="49" charset="-120"/>
              </a:rPr>
              <a:t>}</a:t>
            </a:r>
            <a:endParaRPr lang="en-US" sz="1600" dirty="0"/>
          </a:p>
        </p:txBody>
      </p:sp>
      <p:sp>
        <p:nvSpPr>
          <p:cNvPr id="6" name="Text 4"/>
          <p:cNvSpPr/>
          <p:nvPr/>
        </p:nvSpPr>
        <p:spPr>
          <a:xfrm>
            <a:off x="812800" y="5725220"/>
            <a:ext cx="10883392"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A0A89F"/>
                </a:solidFill>
                <a:latin typeface="IBM Plex Sans" pitchFamily="34" charset="0"/>
                <a:ea typeface="IBM Plex Sans" pitchFamily="34" charset="-122"/>
                <a:cs typeface="IBM Plex Sans" pitchFamily="34" charset="-120"/>
              </a:rPr>
              <a:t>And a lot of tests that cover the code and catch nothing.</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B1F1C"/>
        </a:solidFill>
      </p:bgPr>
    </p:bg>
    <p:spTree>
      <p:nvGrpSpPr>
        <p:cNvPr id="1" name=""/>
        <p:cNvGrpSpPr/>
        <p:nvPr/>
      </p:nvGrpSpPr>
      <p:grpSpPr>
        <a:xfrm>
          <a:off x="0" y="0"/>
          <a:ext cx="0" cy="0"/>
          <a:chOff x="0" y="0"/>
          <a:chExt cx="0" cy="0"/>
        </a:xfrm>
      </p:grpSpPr>
      <p:sp>
        <p:nvSpPr>
          <p:cNvPr id="2" name="Text 0"/>
          <p:cNvSpPr/>
          <p:nvPr>
            <p:ph type="title"/>
          </p:nvPr>
        </p:nvSpPr>
        <p:spPr>
          <a:xfrm>
            <a:off x="812800" y="1712020"/>
            <a:ext cx="10464800" cy="147816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E8EBE6"/>
                </a:solidFill>
                <a:latin typeface="IBM Plex Sans" pitchFamily="34" charset="0"/>
                <a:ea typeface="IBM Plex Sans" pitchFamily="34" charset="-122"/>
                <a:cs typeface="IBM Plex Sans" pitchFamily="34" charset="-120"/>
              </a:rPr>
              <a:t>Would anyone notice if it were wrong?</a:t>
            </a:r>
            <a:endParaRPr lang="en-US" sz="5200" dirty="0"/>
          </a:p>
        </p:txBody>
      </p:sp>
      <p:sp>
        <p:nvSpPr>
          <p:cNvPr id="3" name="Text 1"/>
          <p:cNvSpPr/>
          <p:nvPr/>
        </p:nvSpPr>
        <p:spPr>
          <a:xfrm>
            <a:off x="812800" y="3520380"/>
            <a:ext cx="3352800" cy="1625600"/>
          </a:xfrm>
          <a:prstGeom prst="roundRect">
            <a:avLst>
              <a:gd name="adj" fmla="val 4688"/>
            </a:avLst>
          </a:prstGeom>
          <a:solidFill>
            <a:srgbClr val="111412"/>
          </a:solidFill>
          <a:ln/>
        </p:spPr>
        <p:txBody>
          <a:bodyPr wrap="square" lIns="282482" tIns="180882" rIns="200186" bIns="155482" rtlCol="0" anchor="t">
            <a:normAutofit/>
          </a:bodyPr>
          <a:lstStyle/>
          <a:p>
            <a:pPr algn="l" indent="0" marL="0">
              <a:lnSpc>
                <a:spcPts val="3200"/>
              </a:lnSpc>
              <a:buNone/>
            </a:pPr>
            <a:r>
              <a:rPr lang="en-US" sz="2000" dirty="0">
                <a:solidFill>
                  <a:srgbClr val="7FD1A3"/>
                </a:solidFill>
                <a:latin typeface="JetBrains Mono" pitchFamily="49" charset="0"/>
                <a:ea typeface="JetBrains Mono" pitchFamily="49" charset="-122"/>
                <a:cs typeface="JetBrains Mono" pitchFamily="49" charset="-120"/>
              </a:rPr>
              <a:t>toBe(42)</a:t>
            </a:r>
            <a:endParaRPr lang="en-US" sz="2000" dirty="0"/>
          </a:p>
          <a:p>
            <a:pPr algn="l" indent="0" marL="0">
              <a:lnSpc>
                <a:spcPts val="3200"/>
              </a:lnSpc>
              <a:buNone/>
            </a:pPr>
            <a:r>
              <a:rPr lang="en-US" sz="2000" dirty="0">
                <a:solidFill>
                  <a:srgbClr val="E38A8A"/>
                </a:solidFill>
                <a:latin typeface="JetBrains Mono" pitchFamily="49" charset="0"/>
                <a:ea typeface="JetBrains Mono" pitchFamily="49" charset="-122"/>
                <a:cs typeface="JetBrains Mono" pitchFamily="49" charset="-120"/>
              </a:rPr>
              <a:t>toBeGreaterThan(0)</a:t>
            </a:r>
            <a:endParaRPr lang="en-US" sz="2000" dirty="0"/>
          </a:p>
          <a:p>
            <a:pPr algn="l" indent="0" marL="0">
              <a:lnSpc>
                <a:spcPts val="3200"/>
              </a:lnSpc>
              <a:buNone/>
            </a:pPr>
            <a:r>
              <a:rPr lang="en-US" sz="2000" dirty="0">
                <a:solidFill>
                  <a:srgbClr val="E38A8A"/>
                </a:solidFill>
                <a:latin typeface="JetBrains Mono" pitchFamily="49" charset="0"/>
                <a:ea typeface="JetBrains Mono" pitchFamily="49" charset="-122"/>
                <a:cs typeface="JetBrains Mono" pitchFamily="49" charset="-120"/>
              </a:rPr>
              <a:t>toBeDefined()</a:t>
            </a:r>
            <a:endParaRPr lang="en-US" sz="2000" dirty="0"/>
          </a:p>
        </p:txBody>
      </p:sp>
      <p:sp>
        <p:nvSpPr>
          <p:cNvPr id="4" name="Text 2"/>
          <p:cNvSpPr/>
          <p:nvPr/>
        </p:nvSpPr>
        <p:spPr>
          <a:xfrm>
            <a:off x="4318000" y="4013200"/>
            <a:ext cx="5232400"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A0A89F"/>
                </a:solidFill>
                <a:latin typeface="IBM Plex Sans" pitchFamily="34" charset="0"/>
                <a:ea typeface="IBM Plex Sans" pitchFamily="34" charset="-122"/>
                <a:cs typeface="IBM Plex Sans" pitchFamily="34" charset="-120"/>
              </a:rPr>
              <a:t>There is no shortcut to answering that except a test that pins down a behaviour.</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4 · A TAMPER-PROOF ORACLE (MUTATION TESTING)</a:t>
            </a:r>
            <a:endParaRPr lang="en-US" sz="1200" dirty="0"/>
          </a:p>
        </p:txBody>
      </p:sp>
      <p:pic>
        <p:nvPicPr>
          <p:cNvPr id="3" name="Image 0" descr="src/canVote.ts: export function canVote(age: number) { return age &gt;= 18; }">    </p:cNvPr>
          <p:cNvPicPr>
            <a:picLocks noChangeAspect="1"/>
          </p:cNvPicPr>
          <p:nvPr/>
        </p:nvPicPr>
        <p:blipFill>
          <a:blip r:embed="rId1"/>
          <a:srcRect l="0" r="0" t="0" b="0"/>
          <a:stretch/>
        </p:blipFill>
        <p:spPr>
          <a:xfrm>
            <a:off x="812800" y="2262485"/>
            <a:ext cx="5080000" cy="965200"/>
          </a:xfrm>
          <a:prstGeom prst="roundRect">
            <a:avLst>
              <a:gd name="adj" fmla="val 7895"/>
            </a:avLst>
          </a:prstGeom>
        </p:spPr>
      </p:pic>
      <p:pic>
        <p:nvPicPr>
          <p:cNvPr id="4" name="Image 1" descr="The agent-written test: const result = canVote(30); expect(result).toBeDefined();">    </p:cNvPr>
          <p:cNvPicPr>
            <a:picLocks noChangeAspect="1"/>
          </p:cNvPicPr>
          <p:nvPr/>
        </p:nvPicPr>
        <p:blipFill>
          <a:blip r:embed="rId2"/>
          <a:srcRect l="-17" r="-17" t="0" b="0"/>
          <a:stretch/>
        </p:blipFill>
        <p:spPr>
          <a:xfrm>
            <a:off x="812800" y="3354685"/>
            <a:ext cx="5080000" cy="1708150"/>
          </a:xfrm>
          <a:prstGeom prst="roundRect">
            <a:avLst>
              <a:gd name="adj" fmla="val 4461"/>
            </a:avLst>
          </a:prstGeom>
        </p:spPr>
      </p:pic>
      <p:sp>
        <p:nvSpPr>
          <p:cNvPr id="5" name="Text 1"/>
          <p:cNvSpPr/>
          <p:nvPr/>
        </p:nvSpPr>
        <p:spPr>
          <a:xfrm>
            <a:off x="6299200" y="2832199"/>
            <a:ext cx="5232400" cy="528241"/>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E8EBE6"/>
                </a:solidFill>
                <a:latin typeface="IBM Plex Sans" pitchFamily="34" charset="0"/>
                <a:ea typeface="IBM Plex Sans" pitchFamily="34" charset="-122"/>
                <a:cs typeface="IBM Plex Sans" pitchFamily="34" charset="-120"/>
              </a:rPr>
              <a:t>100% line coverage.</a:t>
            </a:r>
            <a:endParaRPr lang="en-US" sz="3600" dirty="0"/>
          </a:p>
        </p:txBody>
      </p:sp>
      <p:sp>
        <p:nvSpPr>
          <p:cNvPr id="6" name="Text 2"/>
          <p:cNvSpPr/>
          <p:nvPr/>
        </p:nvSpPr>
        <p:spPr>
          <a:xfrm>
            <a:off x="6299200" y="3487440"/>
            <a:ext cx="5232400" cy="1031081"/>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D9A441"/>
                </a:solidFill>
                <a:latin typeface="IBM Plex Sans" pitchFamily="34" charset="0"/>
                <a:ea typeface="IBM Plex Sans" pitchFamily="34" charset="-122"/>
                <a:cs typeface="IBM Plex Sans" pitchFamily="34" charset="-120"/>
              </a:rPr>
              <a:t>Zero regressions caught.</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4 · MUTATION TESTING WITH STRYKER</a:t>
            </a:r>
            <a:endParaRPr lang="en-US" sz="1200" dirty="0"/>
          </a:p>
        </p:txBody>
      </p:sp>
      <p:sp>
        <p:nvSpPr>
          <p:cNvPr id="3" name="Text 1"/>
          <p:cNvSpPr/>
          <p:nvPr>
            <p:ph type="title"/>
          </p:nvPr>
        </p:nvSpPr>
        <p:spPr>
          <a:xfrm>
            <a:off x="812800" y="12547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8EBE6"/>
                </a:solidFill>
                <a:latin typeface="IBM Plex Sans" pitchFamily="34" charset="0"/>
                <a:ea typeface="IBM Plex Sans" pitchFamily="34" charset="-122"/>
                <a:cs typeface="IBM Plex Sans" pitchFamily="34" charset="-120"/>
              </a:rPr>
              <a:t>Change the code on purpose. See if the tests notice.</a:t>
            </a:r>
            <a:endParaRPr lang="en-US" sz="3200" dirty="0"/>
          </a:p>
        </p:txBody>
      </p:sp>
      <p:pic>
        <p:nvPicPr>
          <p:cNvPr id="4" name="Image 0" descr="npx stryker run output: canVote works killed 1; two Survived mutants, return age &gt;= 18 replaced by return true and by return false, the test still passes">    </p:cNvPr>
          <p:cNvPicPr>
            <a:picLocks noChangeAspect="1"/>
          </p:cNvPicPr>
          <p:nvPr/>
        </p:nvPicPr>
        <p:blipFill>
          <a:blip r:embed="rId1"/>
          <a:srcRect l="-39" r="-39" t="0" b="0"/>
          <a:stretch/>
        </p:blipFill>
        <p:spPr>
          <a:xfrm>
            <a:off x="812800" y="1930301"/>
            <a:ext cx="5715000" cy="2286000"/>
          </a:xfrm>
          <a:prstGeom prst="roundRect">
            <a:avLst>
              <a:gd name="adj" fmla="val 3333"/>
            </a:avLst>
          </a:prstGeom>
        </p:spPr>
      </p:pic>
      <p:sp>
        <p:nvSpPr>
          <p:cNvPr id="5" name="Text 2"/>
          <p:cNvSpPr/>
          <p:nvPr/>
        </p:nvSpPr>
        <p:spPr>
          <a:xfrm>
            <a:off x="6832600" y="1930301"/>
            <a:ext cx="1798340"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E38A8A"/>
                </a:solidFill>
                <a:latin typeface="IBM Plex Sans" pitchFamily="34" charset="0"/>
                <a:ea typeface="IBM Plex Sans" pitchFamily="34" charset="-122"/>
                <a:cs typeface="IBM Plex Sans" pitchFamily="34" charset="-120"/>
              </a:rPr>
              <a:t>20%</a:t>
            </a:r>
            <a:endParaRPr lang="en-US" sz="6000" dirty="0"/>
          </a:p>
        </p:txBody>
      </p:sp>
      <p:sp>
        <p:nvSpPr>
          <p:cNvPr id="6" name="Text 3"/>
          <p:cNvSpPr/>
          <p:nvPr/>
        </p:nvSpPr>
        <p:spPr>
          <a:xfrm>
            <a:off x="8630940" y="2385020"/>
            <a:ext cx="1439347"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A0A89F"/>
                </a:solidFill>
                <a:latin typeface="IBM Plex Sans" pitchFamily="34" charset="0"/>
                <a:ea typeface="IBM Plex Sans" pitchFamily="34" charset="-122"/>
                <a:cs typeface="IBM Plex Sans" pitchFamily="34" charset="-120"/>
              </a:rPr>
              <a:t>mutation score</a:t>
            </a:r>
            <a:endParaRPr lang="en-US" sz="1400" dirty="0"/>
          </a:p>
        </p:txBody>
      </p:sp>
      <p:sp>
        <p:nvSpPr>
          <p:cNvPr id="7" name="Text 4"/>
          <p:cNvSpPr/>
          <p:nvPr/>
        </p:nvSpPr>
        <p:spPr>
          <a:xfrm>
            <a:off x="6832600" y="2793901"/>
            <a:ext cx="468299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8EBE6"/>
                </a:solidFill>
                <a:latin typeface="IBM Plex Sans" pitchFamily="34" charset="0"/>
                <a:ea typeface="IBM Plex Sans" pitchFamily="34" charset="-122"/>
                <a:cs typeface="IBM Plex Sans" pitchFamily="34" charset="-120"/>
              </a:rPr>
              <a:t>5 mutants. 1 killed, 4 survived.</a:t>
            </a:r>
            <a:endParaRPr lang="en-US" sz="1600" dirty="0"/>
          </a:p>
        </p:txBody>
      </p:sp>
      <p:pic>
        <p:nvPicPr>
          <p:cNvPr id="8" name="Image 1" descr="Stryker summary table: canVote.ts mutation score 20.00, 1 killed, 0 timeout, 4 survived, 0 no coverage, 0 errors">    </p:cNvPr>
          <p:cNvPicPr>
            <a:picLocks noChangeAspect="1"/>
          </p:cNvPicPr>
          <p:nvPr/>
        </p:nvPicPr>
        <p:blipFill>
          <a:blip r:embed="rId2"/>
          <a:srcRect l="0" r="0" t="-15" b="-15"/>
          <a:stretch/>
        </p:blipFill>
        <p:spPr>
          <a:xfrm>
            <a:off x="6832600" y="3179961"/>
            <a:ext cx="4546600" cy="990600"/>
          </a:xfrm>
          <a:prstGeom prst="roundRect">
            <a:avLst>
              <a:gd name="adj" fmla="val 7692"/>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4 · THE STRYKER REPORT · FOUR RED DOTS ON ONE LINE</a:t>
            </a:r>
            <a:endParaRPr lang="en-US" sz="1200" dirty="0"/>
          </a:p>
        </p:txBody>
      </p:sp>
      <p:pic>
        <p:nvPicPr>
          <p:cNvPr id="3" name="Image 0" descr="Stryker HTML report for canVote.ts: mutation score 20.00, 1 killed, 4 survived, and the source line return age &gt;= 18 underlined with four red survivor markers">    </p:cNvPr>
          <p:cNvPicPr>
            <a:picLocks noChangeAspect="1"/>
          </p:cNvPicPr>
          <p:nvPr/>
        </p:nvPicPr>
        <p:blipFill>
          <a:blip r:embed="rId1"/>
          <a:srcRect l="0" r="0" t="-13" b="-13"/>
          <a:stretch/>
        </p:blipFill>
        <p:spPr>
          <a:xfrm>
            <a:off x="812800" y="1178520"/>
            <a:ext cx="10566400" cy="4756150"/>
          </a:xfrm>
          <a:prstGeom prst="roundRect">
            <a:avLst>
              <a:gd name="adj" fmla="val 1602"/>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4 · THE FIX</a:t>
            </a:r>
            <a:endParaRPr lang="en-US" sz="1200" dirty="0"/>
          </a:p>
        </p:txBody>
      </p:sp>
      <p:sp>
        <p:nvSpPr>
          <p:cNvPr id="3" name="Text 1"/>
          <p:cNvSpPr/>
          <p:nvPr>
            <p:ph type="title"/>
          </p:nvPr>
        </p:nvSpPr>
        <p:spPr>
          <a:xfrm>
            <a:off x="812800" y="1229320"/>
            <a:ext cx="1137920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8EBE6"/>
                </a:solidFill>
                <a:latin typeface="IBM Plex Sans" pitchFamily="34" charset="0"/>
                <a:ea typeface="IBM Plex Sans" pitchFamily="34" charset="-122"/>
                <a:cs typeface="IBM Plex Sans" pitchFamily="34" charset="-120"/>
              </a:rPr>
              <a:t>Boundary, below, above. Same run, every mutant dead.</a:t>
            </a:r>
            <a:endParaRPr lang="en-US" sz="3200" dirty="0"/>
          </a:p>
        </p:txBody>
      </p:sp>
      <p:pic>
        <p:nvPicPr>
          <p:cNvPr id="4" name="Image 0" descr="Three tests: canVote(18) toBe true, canVote(17) toBe false, canVote(30) toBe true">    </p:cNvPr>
          <p:cNvPicPr>
            <a:picLocks noChangeAspect="1"/>
          </p:cNvPicPr>
          <p:nvPr/>
        </p:nvPicPr>
        <p:blipFill>
          <a:blip r:embed="rId1"/>
          <a:srcRect l="-10" r="-10" t="0" b="0"/>
          <a:stretch/>
        </p:blipFill>
        <p:spPr>
          <a:xfrm>
            <a:off x="812800" y="1879501"/>
            <a:ext cx="4064000" cy="2260600"/>
          </a:xfrm>
          <a:prstGeom prst="roundRect">
            <a:avLst>
              <a:gd name="adj" fmla="val 3371"/>
            </a:avLst>
          </a:prstGeom>
        </p:spPr>
      </p:pic>
      <p:pic>
        <p:nvPicPr>
          <p:cNvPr id="5" name="Image 1" descr="npx stryker run output: 18 can vote killed 4, 17 cannot vote killed 1, 30 can vote covered 5; mutation score 100.00, 5 killed, 0 survived">    </p:cNvPr>
          <p:cNvPicPr>
            <a:picLocks noChangeAspect="1"/>
          </p:cNvPicPr>
          <p:nvPr/>
        </p:nvPicPr>
        <p:blipFill>
          <a:blip r:embed="rId2"/>
          <a:srcRect l="-86" r="-86" t="0" b="0"/>
          <a:stretch/>
        </p:blipFill>
        <p:spPr>
          <a:xfrm>
            <a:off x="5130800" y="1879501"/>
            <a:ext cx="6248400" cy="1873250"/>
          </a:xfrm>
          <a:prstGeom prst="roundRect">
            <a:avLst>
              <a:gd name="adj" fmla="val 4068"/>
            </a:avLst>
          </a:prstGeom>
        </p:spPr>
      </p:pic>
      <p:sp>
        <p:nvSpPr>
          <p:cNvPr id="6" name="Text 2"/>
          <p:cNvSpPr/>
          <p:nvPr/>
        </p:nvSpPr>
        <p:spPr>
          <a:xfrm>
            <a:off x="812800" y="4476651"/>
            <a:ext cx="2359918" cy="558800"/>
          </a:xfrm>
          <a:prstGeom prst="rect">
            <a:avLst/>
          </a:prstGeom>
          <a:noFill/>
          <a:ln/>
        </p:spPr>
        <p:txBody>
          <a:bodyPr wrap="square" lIns="0" tIns="0" rIns="0" bIns="0" rtlCol="0" anchor="t">
            <a:normAutofit/>
          </a:bodyPr>
          <a:lstStyle/>
          <a:p>
            <a:pPr algn="l" indent="0" marL="0">
              <a:lnSpc>
                <a:spcPts val="4200"/>
              </a:lnSpc>
              <a:buNone/>
            </a:pPr>
            <a:r>
              <a:rPr lang="en-US" sz="4200" b="1" dirty="0">
                <a:solidFill>
                  <a:srgbClr val="5FBF92"/>
                </a:solidFill>
                <a:latin typeface="IBM Plex Sans" pitchFamily="34" charset="0"/>
                <a:ea typeface="IBM Plex Sans" pitchFamily="34" charset="-122"/>
                <a:cs typeface="IBM Plex Sans" pitchFamily="34" charset="-120"/>
              </a:rPr>
              <a:t>70–85%</a:t>
            </a:r>
            <a:endParaRPr lang="en-US" sz="4200" dirty="0"/>
          </a:p>
        </p:txBody>
      </p:sp>
      <p:sp>
        <p:nvSpPr>
          <p:cNvPr id="7" name="Text 3"/>
          <p:cNvSpPr/>
          <p:nvPr/>
        </p:nvSpPr>
        <p:spPr>
          <a:xfrm>
            <a:off x="3172718" y="4343301"/>
            <a:ext cx="7848600"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0A89F"/>
                </a:solidFill>
                <a:latin typeface="IBM Plex Sans" pitchFamily="34" charset="0"/>
                <a:ea typeface="IBM Plex Sans" pitchFamily="34" charset="-122"/>
                <a:cs typeface="IBM Plex Sans" pitchFamily="34" charset="-120"/>
              </a:rPr>
              <a:t>on core logic is a good target. Chasing 100 on glue code is not. And notice the tilde: Stryker says the third test covers five mutants and kills none that the first two had not already killed.</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4 · THE ANTI-GAMING CHARTER</a:t>
            </a:r>
            <a:endParaRPr lang="en-US" sz="1200" dirty="0"/>
          </a:p>
        </p:txBody>
      </p:sp>
      <p:sp>
        <p:nvSpPr>
          <p:cNvPr id="3" name="Text 1"/>
          <p:cNvSpPr/>
          <p:nvPr>
            <p:ph type="title"/>
          </p:nvPr>
        </p:nvSpPr>
        <p:spPr>
          <a:xfrm>
            <a:off x="812800" y="12801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A second model judges. It cannot edit the tests.</a:t>
            </a:r>
            <a:endParaRPr lang="en-US" sz="3600" dirty="0"/>
          </a:p>
        </p:txBody>
      </p:sp>
      <p:sp>
        <p:nvSpPr>
          <p:cNvPr id="4" name="Shape 2"/>
          <p:cNvSpPr/>
          <p:nvPr/>
        </p:nvSpPr>
        <p:spPr>
          <a:xfrm>
            <a:off x="815975" y="2040136"/>
            <a:ext cx="10560050" cy="3798689"/>
          </a:xfrm>
          <a:prstGeom prst="roundRect">
            <a:avLst>
              <a:gd name="adj" fmla="val 1922"/>
            </a:avLst>
          </a:prstGeom>
          <a:solidFill>
            <a:srgbClr val="FFFFFF"/>
          </a:solidFill>
          <a:ln w="6350">
            <a:solidFill>
              <a:srgbClr val="D9D8D0"/>
            </a:solidFill>
            <a:prstDash val="solid"/>
          </a:ln>
        </p:spPr>
      </p:sp>
      <p:sp>
        <p:nvSpPr>
          <p:cNvPr id="5" name="Shape 3"/>
          <p:cNvSpPr/>
          <p:nvPr/>
        </p:nvSpPr>
        <p:spPr>
          <a:xfrm>
            <a:off x="819150" y="2686546"/>
            <a:ext cx="10553700" cy="0"/>
          </a:xfrm>
          <a:prstGeom prst="line">
            <a:avLst/>
          </a:prstGeom>
          <a:noFill/>
          <a:ln w="6350">
            <a:solidFill>
              <a:srgbClr val="D9D8D0"/>
            </a:solidFill>
            <a:prstDash val="solid"/>
          </a:ln>
        </p:spPr>
      </p:sp>
      <p:sp>
        <p:nvSpPr>
          <p:cNvPr id="6" name="Text 4"/>
          <p:cNvSpPr/>
          <p:nvPr/>
        </p:nvSpPr>
        <p:spPr>
          <a:xfrm>
            <a:off x="1073150" y="2238871"/>
            <a:ext cx="1066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rule 1</a:t>
            </a:r>
            <a:endParaRPr lang="en-US" sz="1400" dirty="0"/>
          </a:p>
        </p:txBody>
      </p:sp>
      <p:sp>
        <p:nvSpPr>
          <p:cNvPr id="7" name="Text 5"/>
          <p:cNvSpPr/>
          <p:nvPr/>
        </p:nvSpPr>
        <p:spPr>
          <a:xfrm>
            <a:off x="2292350" y="2221111"/>
            <a:ext cx="7586663"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Never lower a coverage or mutation threshold to make a change pass.</a:t>
            </a:r>
            <a:endParaRPr lang="en-US" sz="1600" dirty="0"/>
          </a:p>
        </p:txBody>
      </p:sp>
      <p:sp>
        <p:nvSpPr>
          <p:cNvPr id="8" name="Shape 6"/>
          <p:cNvSpPr/>
          <p:nvPr/>
        </p:nvSpPr>
        <p:spPr>
          <a:xfrm>
            <a:off x="819150" y="3332956"/>
            <a:ext cx="10553700" cy="0"/>
          </a:xfrm>
          <a:prstGeom prst="line">
            <a:avLst/>
          </a:prstGeom>
          <a:noFill/>
          <a:ln w="6350">
            <a:solidFill>
              <a:srgbClr val="D9D8D0"/>
            </a:solidFill>
            <a:prstDash val="solid"/>
          </a:ln>
        </p:spPr>
      </p:sp>
      <p:sp>
        <p:nvSpPr>
          <p:cNvPr id="9" name="Text 7"/>
          <p:cNvSpPr/>
          <p:nvPr/>
        </p:nvSpPr>
        <p:spPr>
          <a:xfrm>
            <a:off x="1073150" y="2885281"/>
            <a:ext cx="1066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rule 2</a:t>
            </a:r>
            <a:endParaRPr lang="en-US" sz="1400" dirty="0"/>
          </a:p>
        </p:txBody>
      </p:sp>
      <p:sp>
        <p:nvSpPr>
          <p:cNvPr id="10" name="Text 8"/>
          <p:cNvSpPr/>
          <p:nvPr/>
        </p:nvSpPr>
        <p:spPr>
          <a:xfrm>
            <a:off x="2292350" y="2867521"/>
            <a:ext cx="721745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Never rewrite or delete a test to match the behaviour that broke it.</a:t>
            </a:r>
            <a:endParaRPr lang="en-US" sz="1600" dirty="0"/>
          </a:p>
        </p:txBody>
      </p:sp>
      <p:sp>
        <p:nvSpPr>
          <p:cNvPr id="11" name="Shape 9"/>
          <p:cNvSpPr/>
          <p:nvPr/>
        </p:nvSpPr>
        <p:spPr>
          <a:xfrm>
            <a:off x="819150" y="4263827"/>
            <a:ext cx="10553700" cy="0"/>
          </a:xfrm>
          <a:prstGeom prst="line">
            <a:avLst/>
          </a:prstGeom>
          <a:noFill/>
          <a:ln w="6350">
            <a:solidFill>
              <a:srgbClr val="D9D8D0"/>
            </a:solidFill>
            <a:prstDash val="solid"/>
          </a:ln>
        </p:spPr>
      </p:sp>
      <p:sp>
        <p:nvSpPr>
          <p:cNvPr id="12" name="Text 10"/>
          <p:cNvSpPr/>
          <p:nvPr/>
        </p:nvSpPr>
        <p:spPr>
          <a:xfrm>
            <a:off x="1073150" y="3673971"/>
            <a:ext cx="1066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rule 3</a:t>
            </a:r>
            <a:endParaRPr lang="en-US" sz="1400" dirty="0"/>
          </a:p>
        </p:txBody>
      </p:sp>
      <p:sp>
        <p:nvSpPr>
          <p:cNvPr id="13" name="Text 11"/>
          <p:cNvSpPr/>
          <p:nvPr/>
        </p:nvSpPr>
        <p:spPr>
          <a:xfrm>
            <a:off x="2292350" y="3513931"/>
            <a:ext cx="9091295"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Never silence the type system: no cast through unknown, no ! on a nullable value, no @ts-ignore without a linked issue.</a:t>
            </a:r>
            <a:endParaRPr lang="en-US" sz="1600" dirty="0"/>
          </a:p>
        </p:txBody>
      </p:sp>
      <p:sp>
        <p:nvSpPr>
          <p:cNvPr id="14" name="Text 12"/>
          <p:cNvSpPr/>
          <p:nvPr/>
        </p:nvSpPr>
        <p:spPr>
          <a:xfrm>
            <a:off x="1073150" y="4462562"/>
            <a:ext cx="1066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rule 4</a:t>
            </a:r>
            <a:endParaRPr lang="en-US" sz="1400" dirty="0"/>
          </a:p>
        </p:txBody>
      </p:sp>
      <p:sp>
        <p:nvSpPr>
          <p:cNvPr id="15" name="Text 13"/>
          <p:cNvSpPr/>
          <p:nvPr/>
        </p:nvSpPr>
        <p:spPr>
          <a:xfrm>
            <a:off x="2292350" y="4444802"/>
            <a:ext cx="908050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420"/>
                </a:solidFill>
                <a:latin typeface="IBM Plex Sans" pitchFamily="34" charset="0"/>
                <a:ea typeface="IBM Plex Sans" pitchFamily="34" charset="-122"/>
                <a:cs typeface="IBM Plex Sans" pitchFamily="34" charset="-120"/>
              </a:rPr>
              <a:t>The reviewer is a different model than the writer, and it reads the charter with examples.</a:t>
            </a:r>
            <a:endParaRPr lang="en-US" sz="1600" dirty="0"/>
          </a:p>
        </p:txBody>
      </p:sp>
      <p:sp>
        <p:nvSpPr>
          <p:cNvPr id="16" name="Text 14"/>
          <p:cNvSpPr/>
          <p:nvPr/>
        </p:nvSpPr>
        <p:spPr>
          <a:xfrm>
            <a:off x="812800" y="6238280"/>
            <a:ext cx="57682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55F"/>
                </a:solidFill>
                <a:latin typeface="IBM Plex Sans" pitchFamily="34" charset="0"/>
                <a:ea typeface="IBM Plex Sans" pitchFamily="34" charset="-122"/>
                <a:cs typeface="IBM Plex Sans" pitchFamily="34" charset="-120"/>
              </a:rPr>
              <a:t>Draft reconstructed from the review logs · replace with the real charter</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CAUGHT BY THE REVIEWER · 1 OF 5</a:t>
            </a:r>
            <a:endParaRPr lang="en-US" sz="1200" dirty="0"/>
          </a:p>
        </p:txBody>
      </p:sp>
      <p:sp>
        <p:nvSpPr>
          <p:cNvPr id="3" name="Text 1"/>
          <p:cNvSpPr/>
          <p:nvPr>
            <p:ph type="title"/>
          </p:nvPr>
        </p:nvSpPr>
        <p:spPr>
          <a:xfrm>
            <a:off x="812800" y="13309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Rewrote the test to match the bug.</a:t>
            </a:r>
            <a:endParaRPr lang="en-US" sz="3600" dirty="0"/>
          </a:p>
        </p:txBody>
      </p:sp>
      <p:sp>
        <p:nvSpPr>
          <p:cNvPr id="4" name="Shape 2"/>
          <p:cNvSpPr/>
          <p:nvPr/>
        </p:nvSpPr>
        <p:spPr>
          <a:xfrm>
            <a:off x="812800" y="2138561"/>
            <a:ext cx="10566400" cy="1397000"/>
          </a:xfrm>
          <a:prstGeom prst="roundRect">
            <a:avLst>
              <a:gd name="adj" fmla="val 5455"/>
            </a:avLst>
          </a:prstGeom>
          <a:solidFill>
            <a:srgbClr val="111412"/>
          </a:solidFill>
          <a:ln/>
        </p:spPr>
      </p:sp>
      <p:pic>
        <p:nvPicPr>
          <p:cNvPr id="5" name="Image 0" descr="Reviewer verdict: REJECT, a test was rewritten to match the behaviour that broke it, violating the anti-gaming charter">    </p:cNvPr>
          <p:cNvPicPr>
            <a:picLocks noChangeAspect="1"/>
          </p:cNvPicPr>
          <p:nvPr/>
        </p:nvPicPr>
        <p:blipFill>
          <a:blip r:embed="rId1"/>
          <a:stretch>
            <a:fillRect/>
          </a:stretch>
        </p:blipFill>
        <p:spPr>
          <a:xfrm>
            <a:off x="812800" y="2206640"/>
            <a:ext cx="10566400" cy="1260842"/>
          </a:xfrm>
          <a:custGeom>
            <a:avLst/>
            <a:gdLst/>
            <a:ahLst/>
            <a:cxnLst/>
            <a:rect l="l" t="t" r="r" b="b"/>
            <a:pathLst>
              <a:path w="10566400" h="1260842">
                <a:moveTo>
                  <a:pt x="0" y="8121"/>
                </a:moveTo>
                <a:arcTo wR="76200" hR="76200" stAng="10800000" swAng="367063"/>
                <a:lnTo>
                  <a:pt x="10565966" y="0"/>
                </a:lnTo>
                <a:arcTo wR="76200" hR="76200" stAng="21232937" swAng="367063"/>
                <a:lnTo>
                  <a:pt x="10566400" y="1252721"/>
                </a:lnTo>
                <a:arcTo wR="76200" hR="76200" stAng="0" swAng="367063"/>
                <a:lnTo>
                  <a:pt x="434" y="1260842"/>
                </a:lnTo>
                <a:arcTo wR="76200" hR="76200" stAng="10432937" swAng="367063"/>
                <a:close/>
              </a:path>
            </a:pathLst>
          </a:custGeom>
        </p:spPr>
      </p:pic>
      <p:sp>
        <p:nvSpPr>
          <p:cNvPr id="6" name="Text 3"/>
          <p:cNvSpPr/>
          <p:nvPr/>
        </p:nvSpPr>
        <p:spPr>
          <a:xfrm>
            <a:off x="812800" y="3840361"/>
            <a:ext cx="981075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0A89F"/>
                </a:solidFill>
                <a:latin typeface="IBM Plex Sans" pitchFamily="34" charset="0"/>
                <a:ea typeface="IBM Plex Sans" pitchFamily="34" charset="-122"/>
                <a:cs typeface="IBM Plex Sans" pitchFamily="34" charset="-120"/>
              </a:rPr>
              <a:t>The test said non-numeric codes are refused and never stored as text. The change stored them as text. The agent changed the test.</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CAUGHT BY THE REVIEWER · 2 OF 5</a:t>
            </a:r>
            <a:endParaRPr lang="en-US" sz="1200" dirty="0"/>
          </a:p>
        </p:txBody>
      </p:sp>
      <p:sp>
        <p:nvSpPr>
          <p:cNvPr id="3" name="Text 1"/>
          <p:cNvSpPr/>
          <p:nvPr>
            <p:ph type="title"/>
          </p:nvPr>
        </p:nvSpPr>
        <p:spPr>
          <a:xfrm>
            <a:off x="812800" y="1330920"/>
            <a:ext cx="10883392"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Lowered the coverage bar. Then cast around the type.</a:t>
            </a:r>
            <a:endParaRPr lang="en-US" sz="3600" dirty="0"/>
          </a:p>
        </p:txBody>
      </p:sp>
      <p:sp>
        <p:nvSpPr>
          <p:cNvPr id="4" name="Shape 2"/>
          <p:cNvSpPr/>
          <p:nvPr/>
        </p:nvSpPr>
        <p:spPr>
          <a:xfrm>
            <a:off x="812800" y="2641402"/>
            <a:ext cx="10566400" cy="2413000"/>
          </a:xfrm>
          <a:prstGeom prst="roundRect">
            <a:avLst>
              <a:gd name="adj" fmla="val 3158"/>
            </a:avLst>
          </a:prstGeom>
          <a:solidFill>
            <a:srgbClr val="111412"/>
          </a:solidFill>
          <a:ln/>
        </p:spPr>
      </p:sp>
      <p:pic>
        <p:nvPicPr>
          <p:cNvPr id="5" name="Image 0" descr="Reviewer verdict: REJECT, branch coverage threshold lowered from 90.9 to 82.1, and a cast added to bypass type checking when parsing fails validation">    </p:cNvPr>
          <p:cNvPicPr>
            <a:picLocks noChangeAspect="1"/>
          </p:cNvPicPr>
          <p:nvPr/>
        </p:nvPicPr>
        <p:blipFill>
          <a:blip r:embed="rId1"/>
          <a:stretch>
            <a:fillRect/>
          </a:stretch>
        </p:blipFill>
        <p:spPr>
          <a:xfrm>
            <a:off x="812800" y="2705588"/>
            <a:ext cx="10566400" cy="2284627"/>
          </a:xfrm>
          <a:custGeom>
            <a:avLst/>
            <a:gdLst/>
            <a:ahLst/>
            <a:cxnLst/>
            <a:rect l="l" t="t" r="r" b="b"/>
            <a:pathLst>
              <a:path w="10566400" h="2284627">
                <a:moveTo>
                  <a:pt x="0" y="12014"/>
                </a:moveTo>
                <a:arcTo wR="76200" hR="76200" stAng="10800000" swAng="544258"/>
                <a:lnTo>
                  <a:pt x="10565447" y="0"/>
                </a:lnTo>
                <a:arcTo wR="76200" hR="76200" stAng="21055742" swAng="544258"/>
                <a:lnTo>
                  <a:pt x="10566400" y="2272614"/>
                </a:lnTo>
                <a:arcTo wR="76200" hR="76200" stAng="0" swAng="544258"/>
                <a:lnTo>
                  <a:pt x="953" y="2284627"/>
                </a:lnTo>
                <a:arcTo wR="76200" hR="76200" stAng="10255742" swAng="544258"/>
                <a:close/>
              </a:path>
            </a:pathLst>
          </a:custGeom>
        </p:spPr>
      </p:pic>
      <p:sp>
        <p:nvSpPr>
          <p:cNvPr id="6" name="Text 3"/>
          <p:cNvSpPr/>
          <p:nvPr/>
        </p:nvSpPr>
        <p:spPr>
          <a:xfrm>
            <a:off x="812800" y="5359202"/>
            <a:ext cx="981075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0A89F"/>
                </a:solidFill>
                <a:latin typeface="IBM Plex Sans" pitchFamily="34" charset="0"/>
                <a:ea typeface="IBM Plex Sans" pitchFamily="34" charset="-122"/>
                <a:cs typeface="IBM Plex Sans" pitchFamily="34" charset="-120"/>
              </a:rPr>
              <a:t>Two shortcuts in one change. 90.9 became 82.1, and a value that failed validation was cast into the type anyway.</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CAUGHT BY THE REVIEWER · 3 OF 5</a:t>
            </a:r>
            <a:endParaRPr lang="en-US" sz="1200" dirty="0"/>
          </a:p>
        </p:txBody>
      </p:sp>
      <p:sp>
        <p:nvSpPr>
          <p:cNvPr id="3" name="Text 1"/>
          <p:cNvSpPr/>
          <p:nvPr>
            <p:ph type="title"/>
          </p:nvPr>
        </p:nvSpPr>
        <p:spPr>
          <a:xfrm>
            <a:off x="812800" y="13309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Deleted the test that failed.</a:t>
            </a:r>
            <a:endParaRPr lang="en-US" sz="3600" dirty="0"/>
          </a:p>
        </p:txBody>
      </p:sp>
      <p:sp>
        <p:nvSpPr>
          <p:cNvPr id="4" name="Shape 2"/>
          <p:cNvSpPr/>
          <p:nvPr/>
        </p:nvSpPr>
        <p:spPr>
          <a:xfrm>
            <a:off x="812800" y="2138561"/>
            <a:ext cx="10566400" cy="1397000"/>
          </a:xfrm>
          <a:prstGeom prst="roundRect">
            <a:avLst>
              <a:gd name="adj" fmla="val 5455"/>
            </a:avLst>
          </a:prstGeom>
          <a:solidFill>
            <a:srgbClr val="111412"/>
          </a:solidFill>
          <a:ln/>
        </p:spPr>
      </p:sp>
      <p:pic>
        <p:nvPicPr>
          <p:cNvPr id="5" name="Image 0" descr="Reviewer verdict: REJECT, a gate gamed under the anti-gaming charter, the test was deleted because handling a classification flag broke it">    </p:cNvPr>
          <p:cNvPicPr>
            <a:picLocks noChangeAspect="1"/>
          </p:cNvPicPr>
          <p:nvPr/>
        </p:nvPicPr>
        <p:blipFill>
          <a:blip r:embed="rId1"/>
          <a:stretch>
            <a:fillRect/>
          </a:stretch>
        </p:blipFill>
        <p:spPr>
          <a:xfrm>
            <a:off x="812800" y="2226928"/>
            <a:ext cx="10566400" cy="1220267"/>
          </a:xfrm>
          <a:prstGeom prst="rect">
            <a:avLst/>
          </a:prstGeom>
        </p:spPr>
      </p:pic>
      <p:sp>
        <p:nvSpPr>
          <p:cNvPr id="6" name="Text 3"/>
          <p:cNvSpPr/>
          <p:nvPr/>
        </p:nvSpPr>
        <p:spPr>
          <a:xfrm>
            <a:off x="812800" y="3840361"/>
            <a:ext cx="981075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0A89F"/>
                </a:solidFill>
                <a:latin typeface="IBM Plex Sans" pitchFamily="34" charset="0"/>
                <a:ea typeface="IBM Plex Sans" pitchFamily="34" charset="-122"/>
                <a:cs typeface="IBM Plex Sans" pitchFamily="34" charset="-120"/>
              </a:rPr>
              <a:t>The test said a qualitative result maps to text, not a fabricated number. Handling one flag broke it. The test went away.</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CAUGHT BY THE REVIEWER · 4 OF 5</a:t>
            </a:r>
            <a:endParaRPr lang="en-US" sz="1200" dirty="0"/>
          </a:p>
        </p:txBody>
      </p:sp>
      <p:sp>
        <p:nvSpPr>
          <p:cNvPr id="3" name="Text 1"/>
          <p:cNvSpPr/>
          <p:nvPr>
            <p:ph type="title"/>
          </p:nvPr>
        </p:nvSpPr>
        <p:spPr>
          <a:xfrm>
            <a:off x="812800" y="13309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The ! that hides a real null.</a:t>
            </a:r>
            <a:endParaRPr lang="en-US" sz="3600" dirty="0"/>
          </a:p>
        </p:txBody>
      </p:sp>
      <p:sp>
        <p:nvSpPr>
          <p:cNvPr id="4" name="Shape 2"/>
          <p:cNvSpPr/>
          <p:nvPr/>
        </p:nvSpPr>
        <p:spPr>
          <a:xfrm>
            <a:off x="812800" y="2138561"/>
            <a:ext cx="10566400" cy="2540000"/>
          </a:xfrm>
          <a:prstGeom prst="roundRect">
            <a:avLst>
              <a:gd name="adj" fmla="val 3000"/>
            </a:avLst>
          </a:prstGeom>
          <a:solidFill>
            <a:srgbClr val="111412"/>
          </a:solidFill>
          <a:ln/>
        </p:spPr>
      </p:sp>
      <p:pic>
        <p:nvPicPr>
          <p:cNvPr id="5" name="Image 0" descr="Reviewer verdict: REJECT, a non-null assertion is used on a value that can be null when a segment fails to parse, instead of fixing the helper's return type or checking for null">    </p:cNvPr>
          <p:cNvPicPr>
            <a:picLocks noChangeAspect="1"/>
          </p:cNvPicPr>
          <p:nvPr/>
        </p:nvPicPr>
        <p:blipFill>
          <a:blip r:embed="rId1"/>
          <a:stretch>
            <a:fillRect/>
          </a:stretch>
        </p:blipFill>
        <p:spPr>
          <a:xfrm>
            <a:off x="812800" y="2186227"/>
            <a:ext cx="10566400" cy="2444668"/>
          </a:xfrm>
          <a:custGeom>
            <a:avLst/>
            <a:gdLst/>
            <a:ahLst/>
            <a:cxnLst/>
            <a:rect l="l" t="t" r="r" b="b"/>
            <a:pathLst>
              <a:path w="10566400" h="2444668">
                <a:moveTo>
                  <a:pt x="0" y="28534"/>
                </a:moveTo>
                <a:arcTo wR="76200" hR="76200" stAng="10800000" swAng="1319472"/>
                <a:lnTo>
                  <a:pt x="10560856" y="0"/>
                </a:lnTo>
                <a:arcTo wR="76200" hR="76200" stAng="20280527" swAng="1319472"/>
                <a:lnTo>
                  <a:pt x="10566400" y="2416134"/>
                </a:lnTo>
                <a:arcTo wR="76200" hR="76200" stAng="1" swAng="1319472"/>
                <a:lnTo>
                  <a:pt x="5544" y="2444668"/>
                </a:lnTo>
                <a:arcTo wR="76200" hR="76200" stAng="9480527" swAng="1319472"/>
                <a:close/>
              </a:path>
            </a:pathLst>
          </a:custGeom>
        </p:spPr>
      </p:pic>
      <p:sp>
        <p:nvSpPr>
          <p:cNvPr id="6" name="Text 3"/>
          <p:cNvSpPr/>
          <p:nvPr/>
        </p:nvSpPr>
        <p:spPr>
          <a:xfrm>
            <a:off x="812800" y="4983361"/>
            <a:ext cx="981075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0A89F"/>
                </a:solidFill>
                <a:latin typeface="IBM Plex Sans" pitchFamily="34" charset="0"/>
                <a:ea typeface="IBM Plex Sans" pitchFamily="34" charset="-122"/>
                <a:cs typeface="IBM Plex Sans" pitchFamily="34" charset="-120"/>
              </a:rPr>
              <a:t>The parser can return null. The agent told TypeScript it never does. The uncaught TypeError would have been the first anyone heard of it.</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CAUGHT BY THE REVIEWER · 5 OF 5</a:t>
            </a:r>
            <a:endParaRPr lang="en-US" sz="1200" dirty="0"/>
          </a:p>
        </p:txBody>
      </p:sp>
      <p:sp>
        <p:nvSpPr>
          <p:cNvPr id="3" name="Text 1"/>
          <p:cNvSpPr/>
          <p:nvPr>
            <p:ph type="title"/>
          </p:nvPr>
        </p:nvSpPr>
        <p:spPr>
          <a:xfrm>
            <a:off x="812800" y="1330920"/>
            <a:ext cx="10883392"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E8EBE6"/>
                </a:solidFill>
                <a:latin typeface="IBM Plex Sans" pitchFamily="34" charset="0"/>
                <a:ea typeface="IBM Plex Sans" pitchFamily="34" charset="-122"/>
                <a:cs typeface="IBM Plex Sans" pitchFamily="34" charset="-120"/>
              </a:rPr>
              <a:t>Expected nothing, so nothing failed. The reviewer found the real bug too.</a:t>
            </a:r>
            <a:endParaRPr lang="en-US" sz="3600" dirty="0"/>
          </a:p>
        </p:txBody>
      </p:sp>
      <p:sp>
        <p:nvSpPr>
          <p:cNvPr id="4" name="Shape 2"/>
          <p:cNvSpPr/>
          <p:nvPr/>
        </p:nvSpPr>
        <p:spPr>
          <a:xfrm>
            <a:off x="812800" y="2641402"/>
            <a:ext cx="10566400" cy="2667000"/>
          </a:xfrm>
          <a:prstGeom prst="roundRect">
            <a:avLst>
              <a:gd name="adj" fmla="val 2857"/>
            </a:avLst>
          </a:prstGeom>
          <a:solidFill>
            <a:srgbClr val="111412"/>
          </a:solidFill>
          <a:ln/>
        </p:spPr>
      </p:sp>
      <p:pic>
        <p:nvPicPr>
          <p:cNvPr id="5" name="Image 0" descr="Reviewer verdict: REJECT, the retention test was rewritten to expect an empty outcome to match the behaviour that broke it, and a correctness regression where retire only inspects one store and misses attachments in the ledger">    </p:cNvPr>
          <p:cNvPicPr>
            <a:picLocks noChangeAspect="1"/>
          </p:cNvPicPr>
          <p:nvPr/>
        </p:nvPicPr>
        <p:blipFill>
          <a:blip r:embed="rId1"/>
          <a:stretch>
            <a:fillRect/>
          </a:stretch>
        </p:blipFill>
        <p:spPr>
          <a:xfrm>
            <a:off x="921224" y="2641402"/>
            <a:ext cx="10349552" cy="2667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211455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5 · A DETERMINISTIC ENVIRONMENT (STABLE &amp; REPRODUCIBLE)</a:t>
            </a:r>
            <a:endParaRPr lang="en-US" sz="1200" dirty="0"/>
          </a:p>
        </p:txBody>
      </p:sp>
      <p:sp>
        <p:nvSpPr>
          <p:cNvPr id="3" name="Text 1"/>
          <p:cNvSpPr/>
          <p:nvPr>
            <p:ph type="title"/>
          </p:nvPr>
        </p:nvSpPr>
        <p:spPr>
          <a:xfrm>
            <a:off x="812800" y="2581870"/>
            <a:ext cx="10464800" cy="612080"/>
          </a:xfrm>
          <a:prstGeom prst="rect">
            <a:avLst/>
          </a:prstGeom>
          <a:noFill/>
          <a:ln/>
        </p:spPr>
        <p:txBody>
          <a:bodyPr wrap="square" lIns="0" tIns="0" rIns="0" bIns="0" rtlCol="0" anchor="t">
            <a:normAutofit/>
          </a:bodyPr>
          <a:lstStyle/>
          <a:p>
            <a:pPr algn="l" indent="0" marL="0">
              <a:lnSpc>
                <a:spcPts val="4620"/>
              </a:lnSpc>
              <a:buNone/>
            </a:pPr>
            <a:r>
              <a:rPr lang="en-US" sz="4200" b="1" i="0" dirty="0">
                <a:solidFill>
                  <a:srgbClr val="1F2420"/>
                </a:solidFill>
                <a:latin typeface="IBM Plex Sans" pitchFamily="34" charset="0"/>
                <a:ea typeface="IBM Plex Sans" pitchFamily="34" charset="-122"/>
                <a:cs typeface="IBM Plex Sans" pitchFamily="34" charset="-120"/>
              </a:rPr>
              <a:t>Was it the environment, or the agent?</a:t>
            </a:r>
            <a:endParaRPr lang="en-US" sz="4200" dirty="0"/>
          </a:p>
        </p:txBody>
      </p:sp>
      <p:sp>
        <p:nvSpPr>
          <p:cNvPr id="4" name="Text 2"/>
          <p:cNvSpPr/>
          <p:nvPr/>
        </p:nvSpPr>
        <p:spPr>
          <a:xfrm>
            <a:off x="812800" y="3422551"/>
            <a:ext cx="9810750" cy="7366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5D655F"/>
                </a:solidFill>
                <a:latin typeface="IBM Plex Sans" pitchFamily="34" charset="0"/>
                <a:ea typeface="IBM Plex Sans" pitchFamily="34" charset="-122"/>
                <a:cs typeface="IBM Plex Sans" pitchFamily="34" charset="-120"/>
              </a:rPr>
              <a:t>Flaky tests, unpinned dependencies, real clocks, real networks. If a failure isn’t reproducible, the agent can’t learn from it, and neither can you.</a:t>
            </a:r>
            <a:endParaRPr lang="en-US" sz="2000" dirty="0"/>
          </a:p>
        </p:txBody>
      </p:sp>
      <p:sp>
        <p:nvSpPr>
          <p:cNvPr id="5" name="Text 3"/>
          <p:cNvSpPr/>
          <p:nvPr/>
        </p:nvSpPr>
        <p:spPr>
          <a:xfrm>
            <a:off x="812800" y="4387751"/>
            <a:ext cx="981075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F2420"/>
                </a:solidFill>
                <a:latin typeface="IBM Plex Sans" pitchFamily="34" charset="0"/>
                <a:ea typeface="IBM Plex Sans" pitchFamily="34" charset="-122"/>
                <a:cs typeface="IBM Plex Sans" pitchFamily="34" charset="-120"/>
              </a:rPr>
              <a:t>It will “fix” phantom problems, or learn to ignore red.</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6 · 7 · 8 · KEEP FAILURE CHEAP</a:t>
            </a:r>
            <a:endParaRPr lang="en-US" sz="1200" dirty="0"/>
          </a:p>
        </p:txBody>
      </p:sp>
      <p:sp>
        <p:nvSpPr>
          <p:cNvPr id="3" name="Text 1"/>
          <p:cNvSpPr/>
          <p:nvPr>
            <p:ph type="title"/>
          </p:nvPr>
        </p:nvSpPr>
        <p:spPr>
          <a:xfrm>
            <a:off x="812800" y="1280120"/>
            <a:ext cx="10464800"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You will never get each change to 100%. Make being wrong cheap.</a:t>
            </a:r>
            <a:endParaRPr lang="en-US" sz="3600" dirty="0"/>
          </a:p>
        </p:txBody>
      </p:sp>
      <p:sp>
        <p:nvSpPr>
          <p:cNvPr id="4" name="Shape 2"/>
          <p:cNvSpPr/>
          <p:nvPr/>
        </p:nvSpPr>
        <p:spPr>
          <a:xfrm>
            <a:off x="815975" y="2542977"/>
            <a:ext cx="3380284" cy="3499048"/>
          </a:xfrm>
          <a:prstGeom prst="roundRect">
            <a:avLst>
              <a:gd name="adj" fmla="val 2160"/>
            </a:avLst>
          </a:prstGeom>
          <a:solidFill>
            <a:srgbClr val="FFFFFF"/>
          </a:solidFill>
          <a:ln w="6350">
            <a:solidFill>
              <a:srgbClr val="D9D8D0"/>
            </a:solidFill>
            <a:prstDash val="solid"/>
          </a:ln>
        </p:spPr>
      </p:sp>
      <p:sp>
        <p:nvSpPr>
          <p:cNvPr id="5" name="Text 3"/>
          <p:cNvSpPr/>
          <p:nvPr/>
        </p:nvSpPr>
        <p:spPr>
          <a:xfrm>
            <a:off x="1073150" y="2800152"/>
            <a:ext cx="295191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2420"/>
                </a:solidFill>
                <a:latin typeface="IBM Plex Sans" pitchFamily="34" charset="0"/>
                <a:ea typeface="IBM Plex Sans" pitchFamily="34" charset="-122"/>
                <a:cs typeface="IBM Plex Sans" pitchFamily="34" charset="-120"/>
              </a:rPr>
              <a:t>Small PRs</a:t>
            </a:r>
            <a:endParaRPr lang="en-US" sz="1800" dirty="0"/>
          </a:p>
        </p:txBody>
      </p:sp>
      <p:sp>
        <p:nvSpPr>
          <p:cNvPr id="6" name="Text 4"/>
          <p:cNvSpPr/>
          <p:nvPr/>
        </p:nvSpPr>
        <p:spPr>
          <a:xfrm>
            <a:off x="1073150" y="3175992"/>
            <a:ext cx="2951912" cy="1269603"/>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AI pushed PR size up 154%. Big diffs exhaust context, invite shortcuts, and get rubber-stamped. Split by layer: schema, API, logic, UI, tests.</a:t>
            </a:r>
            <a:endParaRPr lang="en-US" sz="1400" dirty="0"/>
          </a:p>
        </p:txBody>
      </p:sp>
      <p:sp>
        <p:nvSpPr>
          <p:cNvPr id="7" name="Shape 5"/>
          <p:cNvSpPr/>
          <p:nvPr/>
        </p:nvSpPr>
        <p:spPr>
          <a:xfrm>
            <a:off x="4405809" y="2542977"/>
            <a:ext cx="3380383" cy="3499048"/>
          </a:xfrm>
          <a:prstGeom prst="roundRect">
            <a:avLst>
              <a:gd name="adj" fmla="val 2160"/>
            </a:avLst>
          </a:prstGeom>
          <a:solidFill>
            <a:srgbClr val="FFFFFF"/>
          </a:solidFill>
          <a:ln w="6350">
            <a:solidFill>
              <a:srgbClr val="D9D8D0"/>
            </a:solidFill>
            <a:prstDash val="solid"/>
          </a:ln>
        </p:spPr>
      </p:sp>
      <p:sp>
        <p:nvSpPr>
          <p:cNvPr id="8" name="Text 6"/>
          <p:cNvSpPr/>
          <p:nvPr/>
        </p:nvSpPr>
        <p:spPr>
          <a:xfrm>
            <a:off x="4662984" y="2800152"/>
            <a:ext cx="2952014"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2420"/>
                </a:solidFill>
                <a:latin typeface="IBM Plex Sans" pitchFamily="34" charset="0"/>
                <a:ea typeface="IBM Plex Sans" pitchFamily="34" charset="-122"/>
                <a:cs typeface="IBM Plex Sans" pitchFamily="34" charset="-120"/>
              </a:rPr>
              <a:t>Limited blast radius</a:t>
            </a:r>
            <a:endParaRPr lang="en-US" sz="1800" dirty="0"/>
          </a:p>
        </p:txBody>
      </p:sp>
      <p:sp>
        <p:nvSpPr>
          <p:cNvPr id="9" name="Text 7"/>
          <p:cNvSpPr/>
          <p:nvPr/>
        </p:nvSpPr>
        <p:spPr>
          <a:xfrm>
            <a:off x="4662984" y="3175992"/>
            <a:ext cx="2952014"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Sandboxed agents, least-privilege tokens, worktrees, feature flags, one-command rollback.</a:t>
            </a:r>
            <a:endParaRPr lang="en-US" sz="1400" dirty="0"/>
          </a:p>
        </p:txBody>
      </p:sp>
      <p:sp>
        <p:nvSpPr>
          <p:cNvPr id="10" name="Shape 8"/>
          <p:cNvSpPr/>
          <p:nvPr/>
        </p:nvSpPr>
        <p:spPr>
          <a:xfrm>
            <a:off x="7995741" y="2542977"/>
            <a:ext cx="3380284" cy="3499048"/>
          </a:xfrm>
          <a:prstGeom prst="roundRect">
            <a:avLst>
              <a:gd name="adj" fmla="val 2160"/>
            </a:avLst>
          </a:prstGeom>
          <a:solidFill>
            <a:srgbClr val="FFFFFF"/>
          </a:solidFill>
          <a:ln w="6350">
            <a:solidFill>
              <a:srgbClr val="D9D8D0"/>
            </a:solidFill>
            <a:prstDash val="solid"/>
          </a:ln>
        </p:spPr>
      </p:sp>
      <p:sp>
        <p:nvSpPr>
          <p:cNvPr id="11" name="Text 9"/>
          <p:cNvSpPr/>
          <p:nvPr/>
        </p:nvSpPr>
        <p:spPr>
          <a:xfrm>
            <a:off x="8252916" y="2800152"/>
            <a:ext cx="2951912"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2420"/>
                </a:solidFill>
                <a:latin typeface="IBM Plex Sans" pitchFamily="34" charset="0"/>
                <a:ea typeface="IBM Plex Sans" pitchFamily="34" charset="-122"/>
                <a:cs typeface="IBM Plex Sans" pitchFamily="34" charset="-120"/>
              </a:rPr>
              <a:t>Review as the scarce resource</a:t>
            </a:r>
            <a:endParaRPr lang="en-US" sz="1800" dirty="0"/>
          </a:p>
        </p:txBody>
      </p:sp>
      <p:sp>
        <p:nvSpPr>
          <p:cNvPr id="12" name="Text 10"/>
          <p:cNvSpPr/>
          <p:nvPr/>
        </p:nvSpPr>
        <p:spPr>
          <a:xfrm>
            <a:off x="8252916" y="3450233"/>
            <a:ext cx="2951912" cy="1269603"/>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Mechanical checks go to machines. Human judgement goes to intent, architecture, business logic. When review is the queue, people rubber-stamp.</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9 · 10 · COMPOUND</a:t>
            </a:r>
            <a:endParaRPr lang="en-US" sz="1200" dirty="0"/>
          </a:p>
        </p:txBody>
      </p:sp>
      <p:sp>
        <p:nvSpPr>
          <p:cNvPr id="3" name="Text 1"/>
          <p:cNvSpPr/>
          <p:nvPr>
            <p:ph type="title"/>
          </p:nvPr>
        </p:nvSpPr>
        <p:spPr>
          <a:xfrm>
            <a:off x="812800" y="1280120"/>
            <a:ext cx="10464800"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F2420"/>
                </a:solidFill>
                <a:latin typeface="IBM Plex Sans" pitchFamily="34" charset="0"/>
                <a:ea typeface="IBM Plex Sans" pitchFamily="34" charset="-122"/>
                <a:cs typeface="IBM Plex Sans" pitchFamily="34" charset="-120"/>
              </a:rPr>
              <a:t>Every escaped bug becomes something permanent.</a:t>
            </a:r>
            <a:endParaRPr lang="en-US" sz="3600" dirty="0"/>
          </a:p>
        </p:txBody>
      </p:sp>
      <p:sp>
        <p:nvSpPr>
          <p:cNvPr id="4" name="Shape 2"/>
          <p:cNvSpPr/>
          <p:nvPr/>
        </p:nvSpPr>
        <p:spPr>
          <a:xfrm>
            <a:off x="815975" y="2542977"/>
            <a:ext cx="5175250" cy="3499048"/>
          </a:xfrm>
          <a:prstGeom prst="roundRect">
            <a:avLst>
              <a:gd name="adj" fmla="val 2087"/>
            </a:avLst>
          </a:prstGeom>
          <a:solidFill>
            <a:srgbClr val="FFFFFF"/>
          </a:solidFill>
          <a:ln w="6350">
            <a:solidFill>
              <a:srgbClr val="D9D8D0"/>
            </a:solidFill>
            <a:prstDash val="solid"/>
          </a:ln>
        </p:spPr>
      </p:sp>
      <p:sp>
        <p:nvSpPr>
          <p:cNvPr id="5" name="Text 3"/>
          <p:cNvSpPr/>
          <p:nvPr/>
        </p:nvSpPr>
        <p:spPr>
          <a:xfrm>
            <a:off x="1073150" y="2800152"/>
            <a:ext cx="48007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2420"/>
                </a:solidFill>
                <a:latin typeface="IBM Plex Sans" pitchFamily="34" charset="0"/>
                <a:ea typeface="IBM Plex Sans" pitchFamily="34" charset="-122"/>
                <a:cs typeface="IBM Plex Sans" pitchFamily="34" charset="-120"/>
              </a:rPr>
              <a:t>Ratchet</a:t>
            </a:r>
            <a:endParaRPr lang="en-US" sz="1800" dirty="0"/>
          </a:p>
        </p:txBody>
      </p:sp>
      <p:sp>
        <p:nvSpPr>
          <p:cNvPr id="6" name="Text 4"/>
          <p:cNvSpPr/>
          <p:nvPr/>
        </p:nvSpPr>
        <p:spPr>
          <a:xfrm>
            <a:off x="1073150" y="3175992"/>
            <a:ext cx="4800727"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A new rule, invariant, or line of context for every incident. Thresholds go up when you can, never down. One adversarial test per incident.</a:t>
            </a:r>
            <a:endParaRPr lang="en-US" sz="1400" dirty="0"/>
          </a:p>
        </p:txBody>
      </p:sp>
      <p:sp>
        <p:nvSpPr>
          <p:cNvPr id="7" name="Shape 5"/>
          <p:cNvSpPr/>
          <p:nvPr/>
        </p:nvSpPr>
        <p:spPr>
          <a:xfrm>
            <a:off x="6200775" y="2542977"/>
            <a:ext cx="5175250" cy="3499048"/>
          </a:xfrm>
          <a:prstGeom prst="roundRect">
            <a:avLst>
              <a:gd name="adj" fmla="val 2087"/>
            </a:avLst>
          </a:prstGeom>
          <a:solidFill>
            <a:srgbClr val="FFFFFF"/>
          </a:solidFill>
          <a:ln w="6350">
            <a:solidFill>
              <a:srgbClr val="D9D8D0"/>
            </a:solidFill>
            <a:prstDash val="solid"/>
          </a:ln>
        </p:spPr>
      </p:sp>
      <p:sp>
        <p:nvSpPr>
          <p:cNvPr id="8" name="Text 6"/>
          <p:cNvSpPr/>
          <p:nvPr/>
        </p:nvSpPr>
        <p:spPr>
          <a:xfrm>
            <a:off x="6457950" y="2800152"/>
            <a:ext cx="48007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2420"/>
                </a:solidFill>
                <a:latin typeface="IBM Plex Sans" pitchFamily="34" charset="0"/>
                <a:ea typeface="IBM Plex Sans" pitchFamily="34" charset="-122"/>
                <a:cs typeface="IBM Plex Sans" pitchFamily="34" charset="-120"/>
              </a:rPr>
              <a:t>Production feedback</a:t>
            </a:r>
            <a:endParaRPr lang="en-US" sz="1800" dirty="0"/>
          </a:p>
        </p:txBody>
      </p:sp>
      <p:sp>
        <p:nvSpPr>
          <p:cNvPr id="9" name="Text 7"/>
          <p:cNvSpPr/>
          <p:nvPr/>
        </p:nvSpPr>
        <p:spPr>
          <a:xfrm>
            <a:off x="6457950" y="3175992"/>
            <a:ext cx="480072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Observability, SLOs, canaries. The outermost oracle, for everything the simulator did not model.</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2F7D5B"/>
        </a:solidFill>
      </p:bgPr>
    </p:bg>
    <p:spTree>
      <p:nvGrpSpPr>
        <p:cNvPr id="1" name=""/>
        <p:cNvGrpSpPr/>
        <p:nvPr/>
      </p:nvGrpSpPr>
      <p:grpSpPr>
        <a:xfrm>
          <a:off x="0" y="0"/>
          <a:ext cx="0" cy="0"/>
          <a:chOff x="0" y="0"/>
          <a:chExt cx="0" cy="0"/>
        </a:xfrm>
      </p:grpSpPr>
      <p:sp>
        <p:nvSpPr>
          <p:cNvPr id="2" name="Text 0"/>
          <p:cNvSpPr/>
          <p:nvPr>
            <p:ph type="title"/>
          </p:nvPr>
        </p:nvSpPr>
        <p:spPr>
          <a:xfrm>
            <a:off x="812800" y="2005509"/>
            <a:ext cx="10464800" cy="147816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7F6F2"/>
                </a:solidFill>
                <a:latin typeface="IBM Plex Sans" pitchFamily="34" charset="0"/>
                <a:ea typeface="IBM Plex Sans" pitchFamily="34" charset="-122"/>
                <a:cs typeface="IBM Plex Sans" pitchFamily="34" charset="-120"/>
              </a:rPr>
              <a:t>Your agents fight each other, so you don’t have to fight the slop.</a:t>
            </a:r>
            <a:endParaRPr lang="en-US" sz="5200" dirty="0"/>
          </a:p>
        </p:txBody>
      </p:sp>
      <p:sp>
        <p:nvSpPr>
          <p:cNvPr id="3" name="Text 1"/>
          <p:cNvSpPr/>
          <p:nvPr/>
        </p:nvSpPr>
        <p:spPr>
          <a:xfrm>
            <a:off x="812800" y="3763070"/>
            <a:ext cx="9810750" cy="1114822"/>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D6EDE0"/>
                </a:solidFill>
                <a:latin typeface="IBM Plex Sans" pitchFamily="34" charset="0"/>
                <a:ea typeface="IBM Plex Sans" pitchFamily="34" charset="-122"/>
                <a:cs typeface="IBM Plex Sans" pitchFamily="34" charset="-120"/>
              </a:rPr>
              <a:t>Nothing should pass because it looked fine.</a:t>
            </a:r>
            <a:endParaRPr lang="en-US" sz="2200" dirty="0"/>
          </a:p>
          <a:p>
            <a:pPr algn="l" indent="0" marL="0">
              <a:lnSpc>
                <a:spcPts val="2860"/>
              </a:lnSpc>
              <a:buNone/>
            </a:pPr>
            <a:endParaRPr lang="en-US" sz="2200" dirty="0"/>
          </a:p>
          <a:p>
            <a:pPr algn="l" indent="0" marL="0">
              <a:lnSpc>
                <a:spcPts val="2860"/>
              </a:lnSpc>
              <a:buNone/>
            </a:pPr>
            <a:r>
              <a:rPr lang="en-US" sz="2200" dirty="0">
                <a:solidFill>
                  <a:srgbClr val="D6EDE0"/>
                </a:solidFill>
                <a:latin typeface="IBM Plex Sans" pitchFamily="34" charset="0"/>
                <a:ea typeface="IBM Plex Sans" pitchFamily="34" charset="-122"/>
                <a:cs typeface="IBM Plex Sans" pitchFamily="34" charset="-120"/>
              </a:rPr>
              <a:t>Now you have the reason to fight</a:t>
            </a:r>
            <a:endParaRPr lang="en-US" sz="2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D9A441"/>
                </a:solidFill>
                <a:latin typeface="JetBrains Mono" pitchFamily="49" charset="0"/>
                <a:ea typeface="JetBrains Mono" pitchFamily="49" charset="-122"/>
                <a:cs typeface="JetBrains Mono" pitchFamily="49" charset="-120"/>
              </a:rPr>
              <a:t>SECTION 3 OF 3</a:t>
            </a:r>
            <a:endParaRPr lang="en-US" sz="1200" dirty="0"/>
          </a:p>
        </p:txBody>
      </p:sp>
      <p:sp>
        <p:nvSpPr>
          <p:cNvPr id="3" name="Text 1"/>
          <p:cNvSpPr/>
          <p:nvPr>
            <p:ph type="title"/>
          </p:nvPr>
        </p:nvSpPr>
        <p:spPr>
          <a:xfrm>
            <a:off x="812800" y="2815630"/>
            <a:ext cx="9810750"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E8EBE6"/>
                </a:solidFill>
                <a:latin typeface="IBM Plex Sans" pitchFamily="34" charset="0"/>
                <a:ea typeface="IBM Plex Sans" pitchFamily="34" charset="-122"/>
                <a:cs typeface="IBM Plex Sans" pitchFamily="34" charset="-120"/>
              </a:rPr>
              <a:t>The fight in our minds</a:t>
            </a:r>
            <a:endParaRPr lang="en-US" sz="6000" dirty="0"/>
          </a:p>
        </p:txBody>
      </p:sp>
      <p:sp>
        <p:nvSpPr>
          <p:cNvPr id="4" name="Text 2"/>
          <p:cNvSpPr/>
          <p:nvPr/>
        </p:nvSpPr>
        <p:spPr>
          <a:xfrm>
            <a:off x="812800" y="5405239"/>
            <a:ext cx="8502650"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A0A89F"/>
                </a:solidFill>
                <a:latin typeface="IBM Plex Sans" pitchFamily="34" charset="0"/>
                <a:ea typeface="IBM Plex Sans" pitchFamily="34" charset="-122"/>
                <a:cs typeface="IBM Plex Sans" pitchFamily="34" charset="-120"/>
              </a:rPr>
              <a:t>The same plausible-versus-quality fight, with no lint rule to catch it.</a:t>
            </a:r>
            <a:endParaRPr lang="en-US" sz="1800" dirty="0"/>
          </a:p>
          <a:p>
            <a:pPr algn="l" indent="0" marL="0">
              <a:lnSpc>
                <a:spcPts val="2520"/>
              </a:lnSpc>
              <a:buNone/>
            </a:pPr>
            <a:r>
              <a:rPr lang="en-US" sz="1800" dirty="0">
                <a:solidFill>
                  <a:srgbClr val="A0A89F"/>
                </a:solidFill>
                <a:latin typeface="IBM Plex Sans" pitchFamily="34" charset="0"/>
                <a:ea typeface="IBM Plex Sans" pitchFamily="34" charset="-122"/>
                <a:cs typeface="IBM Plex Sans" pitchFamily="34" charset="-120"/>
              </a:rPr>
              <a:t>Food for thought</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211842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AI FOMO</a:t>
            </a:r>
            <a:endParaRPr lang="en-US" sz="1200" dirty="0"/>
          </a:p>
        </p:txBody>
      </p:sp>
      <p:sp>
        <p:nvSpPr>
          <p:cNvPr id="3" name="Text 1"/>
          <p:cNvSpPr/>
          <p:nvPr>
            <p:ph type="title"/>
          </p:nvPr>
        </p:nvSpPr>
        <p:spPr>
          <a:xfrm>
            <a:off x="812800" y="2585740"/>
            <a:ext cx="10464800" cy="136644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1F2420"/>
                </a:solidFill>
                <a:latin typeface="IBM Plex Sans" pitchFamily="34" charset="0"/>
                <a:ea typeface="IBM Plex Sans" pitchFamily="34" charset="-122"/>
                <a:cs typeface="IBM Plex Sans" pitchFamily="34" charset="-120"/>
              </a:rPr>
              <a:t>Moving fast enough that thinking feels like falling behind.</a:t>
            </a:r>
            <a:endParaRPr lang="en-US" sz="4800" dirty="0"/>
          </a:p>
        </p:txBody>
      </p:sp>
      <p:sp>
        <p:nvSpPr>
          <p:cNvPr id="4" name="Text 2"/>
          <p:cNvSpPr/>
          <p:nvPr/>
        </p:nvSpPr>
        <p:spPr>
          <a:xfrm>
            <a:off x="812800" y="4180780"/>
            <a:ext cx="9810750"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5D655F"/>
                </a:solidFill>
                <a:latin typeface="IBM Plex Sans" pitchFamily="34" charset="0"/>
                <a:ea typeface="IBM Plex Sans" pitchFamily="34" charset="-122"/>
                <a:cs typeface="IBM Plex Sans" pitchFamily="34" charset="-120"/>
              </a:rPr>
              <a:t>“Which trend am I missing?”</a:t>
            </a:r>
            <a:endParaRPr lang="en-US" sz="2000" dirty="0"/>
          </a:p>
        </p:txBody>
      </p:sp>
      <p:sp>
        <p:nvSpPr>
          <p:cNvPr id="5" name="Text 3"/>
          <p:cNvSpPr/>
          <p:nvPr/>
        </p:nvSpPr>
        <p:spPr>
          <a:xfrm>
            <a:off x="812800" y="6238280"/>
            <a:ext cx="471892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55F"/>
                </a:solidFill>
                <a:latin typeface="IBM Plex Sans" pitchFamily="34" charset="0"/>
                <a:ea typeface="IBM Plex Sans" pitchFamily="34" charset="-122"/>
                <a:cs typeface="IBM Plex Sans" pitchFamily="34" charset="-120"/>
              </a:rPr>
              <a:t>DORA, State of AI-assisted Software Development (2025)</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THE STUDY EVERYONE QUOTES AND NOBODY READS</a:t>
            </a:r>
            <a:endParaRPr lang="en-US" sz="1200" dirty="0"/>
          </a:p>
        </p:txBody>
      </p:sp>
      <p:sp>
        <p:nvSpPr>
          <p:cNvPr id="3" name="Shape 1"/>
          <p:cNvSpPr/>
          <p:nvPr/>
        </p:nvSpPr>
        <p:spPr>
          <a:xfrm>
            <a:off x="815975" y="1334095"/>
            <a:ext cx="3380284" cy="1771551"/>
          </a:xfrm>
          <a:prstGeom prst="roundRect">
            <a:avLst>
              <a:gd name="adj" fmla="val 4122"/>
            </a:avLst>
          </a:prstGeom>
          <a:solidFill>
            <a:srgbClr val="FFFFFF"/>
          </a:solidFill>
          <a:ln w="6350">
            <a:solidFill>
              <a:srgbClr val="D9D8D0"/>
            </a:solidFill>
            <a:prstDash val="solid"/>
          </a:ln>
        </p:spPr>
      </p:sp>
      <p:sp>
        <p:nvSpPr>
          <p:cNvPr id="4" name="Text 2"/>
          <p:cNvSpPr/>
          <p:nvPr/>
        </p:nvSpPr>
        <p:spPr>
          <a:xfrm>
            <a:off x="1073150" y="1591270"/>
            <a:ext cx="295191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BEFORE</a:t>
            </a:r>
            <a:endParaRPr lang="en-US" sz="1200" dirty="0"/>
          </a:p>
        </p:txBody>
      </p:sp>
      <p:sp>
        <p:nvSpPr>
          <p:cNvPr id="5" name="Text 3"/>
          <p:cNvSpPr/>
          <p:nvPr/>
        </p:nvSpPr>
        <p:spPr>
          <a:xfrm>
            <a:off x="1073150" y="1880791"/>
            <a:ext cx="2951912"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B7791F"/>
                </a:solidFill>
                <a:latin typeface="IBM Plex Sans" pitchFamily="34" charset="0"/>
                <a:ea typeface="IBM Plex Sans" pitchFamily="34" charset="-122"/>
                <a:cs typeface="IBM Plex Sans" pitchFamily="34" charset="-120"/>
              </a:rPr>
              <a:t>+24%</a:t>
            </a:r>
            <a:endParaRPr lang="en-US" sz="5200" dirty="0"/>
          </a:p>
        </p:txBody>
      </p:sp>
      <p:sp>
        <p:nvSpPr>
          <p:cNvPr id="6" name="Text 4"/>
          <p:cNvSpPr/>
          <p:nvPr/>
        </p:nvSpPr>
        <p:spPr>
          <a:xfrm>
            <a:off x="1073150" y="2617391"/>
            <a:ext cx="2951912"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faster, they predicted</a:t>
            </a:r>
            <a:endParaRPr lang="en-US" sz="1400" dirty="0"/>
          </a:p>
        </p:txBody>
      </p:sp>
      <p:sp>
        <p:nvSpPr>
          <p:cNvPr id="7" name="Shape 5"/>
          <p:cNvSpPr/>
          <p:nvPr/>
        </p:nvSpPr>
        <p:spPr>
          <a:xfrm>
            <a:off x="4405809" y="1334095"/>
            <a:ext cx="3380284" cy="1771551"/>
          </a:xfrm>
          <a:prstGeom prst="roundRect">
            <a:avLst>
              <a:gd name="adj" fmla="val 4122"/>
            </a:avLst>
          </a:prstGeom>
          <a:solidFill>
            <a:srgbClr val="FFFFFF"/>
          </a:solidFill>
          <a:ln w="6350">
            <a:solidFill>
              <a:srgbClr val="D9D8D0"/>
            </a:solidFill>
            <a:prstDash val="solid"/>
          </a:ln>
        </p:spPr>
      </p:sp>
      <p:sp>
        <p:nvSpPr>
          <p:cNvPr id="8" name="Text 6"/>
          <p:cNvSpPr/>
          <p:nvPr/>
        </p:nvSpPr>
        <p:spPr>
          <a:xfrm>
            <a:off x="4662984" y="1591270"/>
            <a:ext cx="295191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MEASURED</a:t>
            </a:r>
            <a:endParaRPr lang="en-US" sz="1200" dirty="0"/>
          </a:p>
        </p:txBody>
      </p:sp>
      <p:sp>
        <p:nvSpPr>
          <p:cNvPr id="9" name="Text 7"/>
          <p:cNvSpPr/>
          <p:nvPr/>
        </p:nvSpPr>
        <p:spPr>
          <a:xfrm>
            <a:off x="4662984" y="1880791"/>
            <a:ext cx="2951912"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2F7D5B"/>
                </a:solidFill>
                <a:latin typeface="IBM Plex Sans" pitchFamily="34" charset="0"/>
                <a:ea typeface="IBM Plex Sans" pitchFamily="34" charset="-122"/>
                <a:cs typeface="IBM Plex Sans" pitchFamily="34" charset="-120"/>
              </a:rPr>
              <a:t>−19%</a:t>
            </a:r>
            <a:endParaRPr lang="en-US" sz="5200" dirty="0"/>
          </a:p>
        </p:txBody>
      </p:sp>
      <p:sp>
        <p:nvSpPr>
          <p:cNvPr id="10" name="Text 8"/>
          <p:cNvSpPr/>
          <p:nvPr/>
        </p:nvSpPr>
        <p:spPr>
          <a:xfrm>
            <a:off x="4662984" y="2617391"/>
            <a:ext cx="2951912"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slower, in fact</a:t>
            </a:r>
            <a:endParaRPr lang="en-US" sz="1400" dirty="0"/>
          </a:p>
        </p:txBody>
      </p:sp>
      <p:sp>
        <p:nvSpPr>
          <p:cNvPr id="11" name="Shape 9"/>
          <p:cNvSpPr/>
          <p:nvPr/>
        </p:nvSpPr>
        <p:spPr>
          <a:xfrm>
            <a:off x="7995642" y="1334095"/>
            <a:ext cx="3380284" cy="1771551"/>
          </a:xfrm>
          <a:prstGeom prst="roundRect">
            <a:avLst>
              <a:gd name="adj" fmla="val 4122"/>
            </a:avLst>
          </a:prstGeom>
          <a:solidFill>
            <a:srgbClr val="FFFFFF"/>
          </a:solidFill>
          <a:ln w="6350">
            <a:solidFill>
              <a:srgbClr val="D9D8D0"/>
            </a:solidFill>
            <a:prstDash val="solid"/>
          </a:ln>
        </p:spPr>
      </p:sp>
      <p:sp>
        <p:nvSpPr>
          <p:cNvPr id="12" name="Text 10"/>
          <p:cNvSpPr/>
          <p:nvPr/>
        </p:nvSpPr>
        <p:spPr>
          <a:xfrm>
            <a:off x="8252817" y="1591270"/>
            <a:ext cx="295191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AFTER</a:t>
            </a:r>
            <a:endParaRPr lang="en-US" sz="1200" dirty="0"/>
          </a:p>
        </p:txBody>
      </p:sp>
      <p:sp>
        <p:nvSpPr>
          <p:cNvPr id="13" name="Text 11"/>
          <p:cNvSpPr/>
          <p:nvPr/>
        </p:nvSpPr>
        <p:spPr>
          <a:xfrm>
            <a:off x="8252817" y="1880791"/>
            <a:ext cx="2951912"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B7791F"/>
                </a:solidFill>
                <a:latin typeface="IBM Plex Sans" pitchFamily="34" charset="0"/>
                <a:ea typeface="IBM Plex Sans" pitchFamily="34" charset="-122"/>
                <a:cs typeface="IBM Plex Sans" pitchFamily="34" charset="-120"/>
              </a:rPr>
              <a:t>+20%</a:t>
            </a:r>
            <a:endParaRPr lang="en-US" sz="5200" dirty="0"/>
          </a:p>
        </p:txBody>
      </p:sp>
      <p:sp>
        <p:nvSpPr>
          <p:cNvPr id="14" name="Text 12"/>
          <p:cNvSpPr/>
          <p:nvPr/>
        </p:nvSpPr>
        <p:spPr>
          <a:xfrm>
            <a:off x="8252817" y="2617391"/>
            <a:ext cx="2951912" cy="25648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5D655F"/>
                </a:solidFill>
                <a:latin typeface="IBM Plex Sans" pitchFamily="34" charset="0"/>
                <a:ea typeface="IBM Plex Sans" pitchFamily="34" charset="-122"/>
                <a:cs typeface="IBM Plex Sans" pitchFamily="34" charset="-120"/>
              </a:rPr>
              <a:t>faster, they still believed</a:t>
            </a:r>
            <a:endParaRPr lang="en-US" sz="1400" dirty="0"/>
          </a:p>
        </p:txBody>
      </p:sp>
      <p:sp>
        <p:nvSpPr>
          <p:cNvPr id="15" name="Text 13"/>
          <p:cNvSpPr/>
          <p:nvPr>
            <p:ph type="title"/>
          </p:nvPr>
        </p:nvSpPr>
        <p:spPr>
          <a:xfrm>
            <a:off x="812800" y="3413621"/>
            <a:ext cx="10464800" cy="960041"/>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F2420"/>
                </a:solidFill>
                <a:latin typeface="IBM Plex Sans" pitchFamily="34" charset="0"/>
                <a:ea typeface="IBM Plex Sans" pitchFamily="34" charset="-122"/>
                <a:cs typeface="IBM Plex Sans" pitchFamily="34" charset="-120"/>
              </a:rPr>
              <a:t>Feeling 20% faster while being 19% slower is FOMO’s fingerprint.</a:t>
            </a:r>
            <a:endParaRPr lang="en-US" sz="3200" dirty="0"/>
          </a:p>
        </p:txBody>
      </p:sp>
      <p:sp>
        <p:nvSpPr>
          <p:cNvPr id="16" name="Text 14"/>
          <p:cNvSpPr/>
          <p:nvPr/>
        </p:nvSpPr>
        <p:spPr>
          <a:xfrm>
            <a:off x="812800" y="4653062"/>
            <a:ext cx="10464800"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16 experienced open-source developers, 246 real tasks, mature repos they already knew, early-2025 tools.</a:t>
            </a:r>
            <a:endParaRPr lang="en-US" sz="1400" dirty="0"/>
          </a:p>
          <a:p>
            <a:pPr algn="l" indent="0" marL="0">
              <a:lnSpc>
                <a:spcPts val="1960"/>
              </a:lnSpc>
              <a:buNone/>
            </a:pPr>
            <a:r>
              <a:rPr lang="en-US" sz="1400" dirty="0">
                <a:solidFill>
                  <a:srgbClr val="5D655F"/>
                </a:solidFill>
                <a:latin typeface="IBM Plex Sans" pitchFamily="34" charset="0"/>
                <a:ea typeface="IBM Plex Sans" pitchFamily="34" charset="-122"/>
                <a:cs typeface="IBM Plex Sans" pitchFamily="34" charset="-120"/>
              </a:rPr>
              <a:t>Evidence that our sense of speed is not a metric.</a:t>
            </a:r>
            <a:endParaRPr lang="en-US" sz="1400" dirty="0"/>
          </a:p>
        </p:txBody>
      </p:sp>
      <p:sp>
        <p:nvSpPr>
          <p:cNvPr id="17" name="Text 15"/>
          <p:cNvSpPr/>
          <p:nvPr/>
        </p:nvSpPr>
        <p:spPr>
          <a:xfrm>
            <a:off x="812800" y="6238280"/>
            <a:ext cx="113792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55F"/>
                </a:solidFill>
                <a:latin typeface="IBM Plex Sans" pitchFamily="34" charset="0"/>
                <a:ea typeface="IBM Plex Sans" pitchFamily="34" charset="-122"/>
                <a:cs typeface="IBM Plex Sans" pitchFamily="34" charset="-120"/>
              </a:rPr>
              <a:t>METR, Measuring the Impact of Early-2025 AI on Experienced Open-Source Developer Productivity (July 2025) · arxiv.org/abs/2507.09089</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B1F1C"/>
        </a:solidFill>
      </p:bgPr>
    </p:bg>
    <p:spTree>
      <p:nvGrpSpPr>
        <p:cNvPr id="1" name=""/>
        <p:cNvGrpSpPr/>
        <p:nvPr/>
      </p:nvGrpSpPr>
      <p:grpSpPr>
        <a:xfrm>
          <a:off x="0" y="0"/>
          <a:ext cx="0" cy="0"/>
          <a:chOff x="0" y="0"/>
          <a:chExt cx="0" cy="0"/>
        </a:xfrm>
      </p:grpSpPr>
      <p:sp>
        <p:nvSpPr>
          <p:cNvPr id="2" name="Text 0"/>
          <p:cNvSpPr/>
          <p:nvPr>
            <p:ph type="title"/>
          </p:nvPr>
        </p:nvSpPr>
        <p:spPr>
          <a:xfrm>
            <a:off x="812800" y="2089249"/>
            <a:ext cx="10464800" cy="203696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E8EBE6"/>
                </a:solidFill>
                <a:latin typeface="IBM Plex Sans" pitchFamily="34" charset="0"/>
                <a:ea typeface="IBM Plex Sans" pitchFamily="34" charset="-122"/>
                <a:cs typeface="IBM Plex Sans" pitchFamily="34" charset="-120"/>
              </a:rPr>
              <a:t>The trap is not using AI. It’s adopting without a question you want answered.</a:t>
            </a:r>
            <a:endParaRPr lang="en-US" sz="4800" dirty="0"/>
          </a:p>
        </p:txBody>
      </p:sp>
      <p:sp>
        <p:nvSpPr>
          <p:cNvPr id="3" name="Text 1"/>
          <p:cNvSpPr/>
          <p:nvPr/>
        </p:nvSpPr>
        <p:spPr>
          <a:xfrm>
            <a:off x="812800" y="4405610"/>
            <a:ext cx="10883392" cy="388541"/>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D9A441"/>
                </a:solidFill>
                <a:latin typeface="JetBrains Mono" pitchFamily="49" charset="0"/>
                <a:ea typeface="JetBrains Mono" pitchFamily="49" charset="-122"/>
                <a:cs typeface="JetBrains Mono" pitchFamily="49" charset="-120"/>
              </a:rPr>
              <a:t>“What am I going to use this for?”</a:t>
            </a:r>
            <a:endParaRPr lang="en-US" sz="2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B1F1C"/>
        </a:solidFill>
      </p:bgPr>
    </p:bg>
    <p:spTree>
      <p:nvGrpSpPr>
        <p:cNvPr id="1" name=""/>
        <p:cNvGrpSpPr/>
        <p:nvPr/>
      </p:nvGrpSpPr>
      <p:grpSpPr>
        <a:xfrm>
          <a:off x="0" y="0"/>
          <a:ext cx="0" cy="0"/>
          <a:chOff x="0" y="0"/>
          <a:chExt cx="0" cy="0"/>
        </a:xfrm>
      </p:grpSpPr>
      <p:sp>
        <p:nvSpPr>
          <p:cNvPr id="2" name="Text 0"/>
          <p:cNvSpPr/>
          <p:nvPr>
            <p:ph type="title"/>
          </p:nvPr>
        </p:nvSpPr>
        <p:spPr>
          <a:xfrm>
            <a:off x="812800" y="2171700"/>
            <a:ext cx="10883392" cy="25400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E8EBE6"/>
                </a:solidFill>
                <a:latin typeface="IBM Plex Sans" pitchFamily="34" charset="0"/>
                <a:ea typeface="IBM Plex Sans" pitchFamily="34" charset="-122"/>
                <a:cs typeface="IBM Plex Sans" pitchFamily="34" charset="-120"/>
              </a:rPr>
              <a:t>If you cannot name the problem a tool solves for you, </a:t>
            </a:r>
            <a:r>
              <a:rPr lang="en-US" sz="6000" b="1" i="0" dirty="0">
                <a:solidFill>
                  <a:srgbClr val="D9A441"/>
                </a:solidFill>
                <a:latin typeface="IBM Plex Sans" pitchFamily="34" charset="0"/>
                <a:ea typeface="IBM Plex Sans" pitchFamily="34" charset="-122"/>
                <a:cs typeface="IBM Plex Sans" pitchFamily="34" charset="-120"/>
              </a:rPr>
              <a:t>you bought the feeling.</a:t>
            </a:r>
            <a:endParaRPr lang="en-US" sz="6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2F7D5B"/>
                </a:solidFill>
                <a:latin typeface="JetBrains Mono" pitchFamily="49" charset="0"/>
                <a:ea typeface="JetBrains Mono" pitchFamily="49" charset="-122"/>
                <a:cs typeface="JetBrains Mono" pitchFamily="49" charset="-120"/>
              </a:rPr>
              <a:t>IN ONE BREATH</a:t>
            </a:r>
            <a:endParaRPr lang="en-US" sz="1200" dirty="0"/>
          </a:p>
        </p:txBody>
      </p:sp>
      <p:sp>
        <p:nvSpPr>
          <p:cNvPr id="3" name="Shape 1"/>
          <p:cNvSpPr/>
          <p:nvPr/>
        </p:nvSpPr>
        <p:spPr>
          <a:xfrm>
            <a:off x="815975" y="1334095"/>
            <a:ext cx="10560050" cy="859730"/>
          </a:xfrm>
          <a:prstGeom prst="roundRect">
            <a:avLst>
              <a:gd name="adj" fmla="val 8494"/>
            </a:avLst>
          </a:prstGeom>
          <a:solidFill>
            <a:srgbClr val="FFFFFF"/>
          </a:solidFill>
          <a:ln w="6350">
            <a:solidFill>
              <a:srgbClr val="D9D8D0"/>
            </a:solidFill>
            <a:prstDash val="solid"/>
          </a:ln>
        </p:spPr>
      </p:sp>
      <p:sp>
        <p:nvSpPr>
          <p:cNvPr id="4" name="Text 2"/>
          <p:cNvSpPr/>
          <p:nvPr/>
        </p:nvSpPr>
        <p:spPr>
          <a:xfrm>
            <a:off x="1123950" y="1639491"/>
            <a:ext cx="558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1</a:t>
            </a:r>
            <a:endParaRPr lang="en-US" sz="1400" dirty="0"/>
          </a:p>
        </p:txBody>
      </p:sp>
      <p:sp>
        <p:nvSpPr>
          <p:cNvPr id="5" name="Text 3"/>
          <p:cNvSpPr/>
          <p:nvPr/>
        </p:nvSpPr>
        <p:spPr>
          <a:xfrm>
            <a:off x="1835150" y="1565870"/>
            <a:ext cx="4329827" cy="421580"/>
          </a:xfrm>
          <a:prstGeom prst="rect">
            <a:avLst/>
          </a:prstGeom>
          <a:noFill/>
          <a:ln/>
        </p:spPr>
        <p:txBody>
          <a:bodyPr wrap="square" lIns="0" tIns="0" rIns="0" bIns="0" rtlCol="0" anchor="t">
            <a:normAutofit/>
          </a:bodyPr>
          <a:lstStyle/>
          <a:p>
            <a:pPr algn="l" indent="0" marL="0">
              <a:lnSpc>
                <a:spcPts val="3120"/>
              </a:lnSpc>
              <a:buNone/>
            </a:pPr>
            <a:r>
              <a:rPr lang="en-US" sz="2600" b="1" dirty="0">
                <a:solidFill>
                  <a:srgbClr val="1F2420"/>
                </a:solidFill>
                <a:latin typeface="IBM Plex Sans" pitchFamily="34" charset="0"/>
                <a:ea typeface="IBM Plex Sans" pitchFamily="34" charset="-122"/>
                <a:cs typeface="IBM Plex Sans" pitchFamily="34" charset="-120"/>
              </a:rPr>
              <a:t>Plausible is the default.</a:t>
            </a:r>
            <a:endParaRPr lang="en-US" sz="2600" dirty="0"/>
          </a:p>
        </p:txBody>
      </p:sp>
      <p:sp>
        <p:nvSpPr>
          <p:cNvPr id="6" name="Shape 4"/>
          <p:cNvSpPr/>
          <p:nvPr/>
        </p:nvSpPr>
        <p:spPr>
          <a:xfrm>
            <a:off x="815975" y="2352576"/>
            <a:ext cx="10560050" cy="859730"/>
          </a:xfrm>
          <a:prstGeom prst="roundRect">
            <a:avLst>
              <a:gd name="adj" fmla="val 8494"/>
            </a:avLst>
          </a:prstGeom>
          <a:solidFill>
            <a:srgbClr val="FFFFFF"/>
          </a:solidFill>
          <a:ln w="6350">
            <a:solidFill>
              <a:srgbClr val="D9D8D0"/>
            </a:solidFill>
            <a:prstDash val="solid"/>
          </a:ln>
        </p:spPr>
      </p:sp>
      <p:sp>
        <p:nvSpPr>
          <p:cNvPr id="7" name="Text 5"/>
          <p:cNvSpPr/>
          <p:nvPr/>
        </p:nvSpPr>
        <p:spPr>
          <a:xfrm>
            <a:off x="1123950" y="2657971"/>
            <a:ext cx="558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2F7D5B"/>
                </a:solidFill>
                <a:latin typeface="JetBrains Mono" pitchFamily="49" charset="0"/>
                <a:ea typeface="JetBrains Mono" pitchFamily="49" charset="-122"/>
                <a:cs typeface="JetBrains Mono" pitchFamily="49" charset="-120"/>
              </a:rPr>
              <a:t>2</a:t>
            </a:r>
            <a:endParaRPr lang="en-US" sz="1400" dirty="0"/>
          </a:p>
        </p:txBody>
      </p:sp>
      <p:sp>
        <p:nvSpPr>
          <p:cNvPr id="8" name="Text 6"/>
          <p:cNvSpPr/>
          <p:nvPr/>
        </p:nvSpPr>
        <p:spPr>
          <a:xfrm>
            <a:off x="1835150" y="2584351"/>
            <a:ext cx="3276362" cy="421580"/>
          </a:xfrm>
          <a:prstGeom prst="rect">
            <a:avLst/>
          </a:prstGeom>
          <a:noFill/>
          <a:ln/>
        </p:spPr>
        <p:txBody>
          <a:bodyPr wrap="square" lIns="0" tIns="0" rIns="0" bIns="0" rtlCol="0" anchor="t">
            <a:normAutofit/>
          </a:bodyPr>
          <a:lstStyle/>
          <a:p>
            <a:pPr algn="l" indent="0" marL="0">
              <a:lnSpc>
                <a:spcPts val="3120"/>
              </a:lnSpc>
              <a:buNone/>
            </a:pPr>
            <a:r>
              <a:rPr lang="en-US" sz="2600" b="1" dirty="0">
                <a:solidFill>
                  <a:srgbClr val="1F2420"/>
                </a:solidFill>
                <a:latin typeface="IBM Plex Sans" pitchFamily="34" charset="0"/>
                <a:ea typeface="IBM Plex Sans" pitchFamily="34" charset="-122"/>
                <a:cs typeface="IBM Plex Sans" pitchFamily="34" charset="-120"/>
              </a:rPr>
              <a:t>Quality is a setup.</a:t>
            </a:r>
            <a:endParaRPr lang="en-US" sz="2600" dirty="0"/>
          </a:p>
        </p:txBody>
      </p:sp>
      <p:sp>
        <p:nvSpPr>
          <p:cNvPr id="9" name="Shape 7"/>
          <p:cNvSpPr/>
          <p:nvPr/>
        </p:nvSpPr>
        <p:spPr>
          <a:xfrm>
            <a:off x="815975" y="3371056"/>
            <a:ext cx="10560050" cy="859730"/>
          </a:xfrm>
          <a:prstGeom prst="roundRect">
            <a:avLst>
              <a:gd name="adj" fmla="val 8494"/>
            </a:avLst>
          </a:prstGeom>
          <a:solidFill>
            <a:srgbClr val="FFFFFF"/>
          </a:solidFill>
          <a:ln w="6350">
            <a:solidFill>
              <a:srgbClr val="D9D8D0"/>
            </a:solidFill>
            <a:prstDash val="solid"/>
          </a:ln>
        </p:spPr>
      </p:sp>
      <p:sp>
        <p:nvSpPr>
          <p:cNvPr id="10" name="Text 8"/>
          <p:cNvSpPr/>
          <p:nvPr/>
        </p:nvSpPr>
        <p:spPr>
          <a:xfrm>
            <a:off x="1123950" y="3676452"/>
            <a:ext cx="558800" cy="274241"/>
          </a:xfrm>
          <a:prstGeom prst="rect">
            <a:avLst/>
          </a:prstGeom>
          <a:noFill/>
          <a:ln/>
        </p:spPr>
        <p:txBody>
          <a:bodyPr wrap="none" lIns="0" tIns="0" rIns="0" bIns="0" rtlCol="0" anchor="t">
            <a:normAutofit/>
          </a:bodyPr>
          <a:lstStyle/>
          <a:p>
            <a:pPr algn="l" indent="0" marL="0">
              <a:lnSpc>
                <a:spcPts val="1960"/>
              </a:lnSpc>
              <a:buNone/>
            </a:pPr>
            <a:r>
              <a:rPr lang="en-US" sz="1400" dirty="0">
                <a:solidFill>
                  <a:srgbClr val="B7791F"/>
                </a:solidFill>
                <a:latin typeface="JetBrains Mono" pitchFamily="49" charset="0"/>
                <a:ea typeface="JetBrains Mono" pitchFamily="49" charset="-122"/>
                <a:cs typeface="JetBrains Mono" pitchFamily="49" charset="-120"/>
              </a:rPr>
              <a:t>3</a:t>
            </a:r>
            <a:endParaRPr lang="en-US" sz="1400" dirty="0"/>
          </a:p>
        </p:txBody>
      </p:sp>
      <p:sp>
        <p:nvSpPr>
          <p:cNvPr id="11" name="Text 9"/>
          <p:cNvSpPr/>
          <p:nvPr/>
        </p:nvSpPr>
        <p:spPr>
          <a:xfrm>
            <a:off x="1835150" y="3602831"/>
            <a:ext cx="7845147" cy="421580"/>
          </a:xfrm>
          <a:prstGeom prst="rect">
            <a:avLst/>
          </a:prstGeom>
          <a:noFill/>
          <a:ln/>
        </p:spPr>
        <p:txBody>
          <a:bodyPr wrap="square" lIns="0" tIns="0" rIns="0" bIns="0" rtlCol="0" anchor="t">
            <a:normAutofit/>
          </a:bodyPr>
          <a:lstStyle/>
          <a:p>
            <a:pPr algn="l" indent="0" marL="0">
              <a:lnSpc>
                <a:spcPts val="3120"/>
              </a:lnSpc>
              <a:buNone/>
            </a:pPr>
            <a:r>
              <a:rPr lang="en-US" sz="2600" b="1" dirty="0">
                <a:solidFill>
                  <a:srgbClr val="1F2420"/>
                </a:solidFill>
                <a:latin typeface="IBM Plex Sans" pitchFamily="34" charset="0"/>
                <a:ea typeface="IBM Plex Sans" pitchFamily="34" charset="-122"/>
                <a:cs typeface="IBM Plex Sans" pitchFamily="34" charset="-120"/>
              </a:rPr>
              <a:t>Name the problem before you buy the tool.</a:t>
            </a:r>
            <a:endParaRPr lang="en-US" sz="2600" dirty="0"/>
          </a:p>
        </p:txBody>
      </p:sp>
      <p:sp>
        <p:nvSpPr>
          <p:cNvPr id="12" name="Text 10"/>
          <p:cNvSpPr/>
          <p:nvPr/>
        </p:nvSpPr>
        <p:spPr>
          <a:xfrm>
            <a:off x="812800" y="5476280"/>
            <a:ext cx="10464800"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5D655F"/>
                </a:solidFill>
                <a:latin typeface="IBM Plex Sans" pitchFamily="34" charset="0"/>
                <a:ea typeface="IBM Plex Sans" pitchFamily="34" charset="-122"/>
                <a:cs typeface="IBM Plex Sans" pitchFamily="34" charset="-120"/>
              </a:rPr>
              <a:t>This week:</a:t>
            </a:r>
            <a:r>
              <a:rPr lang="en-US" sz="1600" dirty="0">
                <a:solidFill>
                  <a:srgbClr val="5D655F"/>
                </a:solidFill>
                <a:latin typeface="IBM Plex Sans" pitchFamily="34" charset="0"/>
                <a:ea typeface="IBM Plex Sans" pitchFamily="34" charset="-122"/>
                <a:cs typeface="IBM Plex Sans" pitchFamily="34" charset="-120"/>
              </a:rPr>
              <a:t> pick one gate from the ten and add it to one repo. If you want the biggest surprise, run Stryker once on your core module and look at what survives.</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B1F1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BF92"/>
                </a:solidFill>
                <a:latin typeface="JetBrains Mono" pitchFamily="49" charset="0"/>
                <a:ea typeface="JetBrains Mono" pitchFamily="49" charset="-122"/>
                <a:cs typeface="JetBrains Mono" pitchFamily="49" charset="-120"/>
              </a:rPr>
              <a:t>AGENTIC WHATT ??</a:t>
            </a:r>
            <a:endParaRPr lang="en-US" sz="1200" dirty="0"/>
          </a:p>
        </p:txBody>
      </p:sp>
      <p:sp>
        <p:nvSpPr>
          <p:cNvPr id="3" name="Text 1"/>
          <p:cNvSpPr/>
          <p:nvPr>
            <p:ph type="title"/>
          </p:nvPr>
        </p:nvSpPr>
        <p:spPr>
          <a:xfrm>
            <a:off x="812800" y="2307630"/>
            <a:ext cx="639395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E8EBE6"/>
                </a:solidFill>
                <a:latin typeface="IBM Plex Sans" pitchFamily="34" charset="0"/>
                <a:ea typeface="IBM Plex Sans" pitchFamily="34" charset="-122"/>
                <a:cs typeface="IBM Plex Sans" pitchFamily="34" charset="-120"/>
              </a:rPr>
              <a:t>Questions</a:t>
            </a:r>
            <a:endParaRPr lang="en-US" sz="6000" dirty="0"/>
          </a:p>
        </p:txBody>
      </p:sp>
      <p:sp>
        <p:nvSpPr>
          <p:cNvPr id="4" name="Text 2"/>
          <p:cNvSpPr/>
          <p:nvPr/>
        </p:nvSpPr>
        <p:spPr>
          <a:xfrm>
            <a:off x="812800" y="3361730"/>
            <a:ext cx="639395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A0A89F"/>
                </a:solidFill>
                <a:latin typeface="JetBrains Mono" pitchFamily="49" charset="0"/>
                <a:ea typeface="JetBrains Mono" pitchFamily="49" charset="-122"/>
                <a:cs typeface="JetBrains Mono" pitchFamily="49" charset="-120"/>
              </a:rPr>
              <a:t>TAKE WITH YOU</a:t>
            </a:r>
            <a:endParaRPr lang="en-US" sz="1200" dirty="0"/>
          </a:p>
        </p:txBody>
      </p:sp>
      <p:sp>
        <p:nvSpPr>
          <p:cNvPr id="5" name="Text 3"/>
          <p:cNvSpPr/>
          <p:nvPr/>
        </p:nvSpPr>
        <p:spPr>
          <a:xfrm>
            <a:off x="870458" y="3651250"/>
            <a:ext cx="6328674" cy="939800"/>
          </a:xfrm>
          <a:prstGeom prst="rect">
            <a:avLst/>
          </a:prstGeom>
          <a:noFill/>
          <a:ln/>
        </p:spPr>
        <p:txBody>
          <a:bodyPr wrap="square" lIns="0" tIns="0" rIns="0" bIns="0" rtlCol="0" anchor="t">
            <a:normAutofit/>
          </a:bodyPr>
          <a:lstStyle/>
          <a:p>
            <a:pPr algn="l" marL="196342" indent="-196342">
              <a:lnSpc>
                <a:spcPts val="2400"/>
              </a:lnSpc>
              <a:buSzPct val="100000"/>
              <a:buChar char="•"/>
            </a:pPr>
            <a:r>
              <a:rPr lang="en-US" sz="1600" dirty="0">
                <a:solidFill>
                  <a:srgbClr val="E8EBE6"/>
                </a:solidFill>
                <a:latin typeface="IBM Plex Sans" pitchFamily="34" charset="0"/>
                <a:ea typeface="IBM Plex Sans" pitchFamily="34" charset="-122"/>
                <a:cs typeface="IBM Plex Sans" pitchFamily="34" charset="-120"/>
              </a:rPr>
              <a:t>These slides</a:t>
            </a:r>
            <a:endParaRPr lang="en-US" sz="1600" dirty="0"/>
          </a:p>
          <a:p>
            <a:pPr algn="l" marL="196342" indent="-196342">
              <a:lnSpc>
                <a:spcPts val="2400"/>
              </a:lnSpc>
              <a:buSzPct val="100000"/>
              <a:buChar char="•"/>
            </a:pPr>
            <a:r>
              <a:rPr lang="en-US" sz="1600" dirty="0">
                <a:solidFill>
                  <a:srgbClr val="E8EBE6"/>
                </a:solidFill>
                <a:latin typeface="IBM Plex Sans" pitchFamily="34" charset="0"/>
                <a:ea typeface="IBM Plex Sans" pitchFamily="34" charset="-122"/>
                <a:cs typeface="IBM Plex Sans" pitchFamily="34" charset="-120"/>
              </a:rPr>
              <a:t>The anti-gaming charter</a:t>
            </a:r>
            <a:endParaRPr lang="en-US" sz="1600" dirty="0"/>
          </a:p>
          <a:p>
            <a:pPr algn="l" marL="196342" indent="-196342">
              <a:lnSpc>
                <a:spcPts val="2400"/>
              </a:lnSpc>
              <a:buSzPct val="100000"/>
              <a:buChar char="•"/>
            </a:pPr>
            <a:r>
              <a:rPr lang="en-US" sz="1600" dirty="0">
                <a:solidFill>
                  <a:srgbClr val="E8EBE6"/>
                </a:solidFill>
                <a:latin typeface="IBM Plex Sans" pitchFamily="34" charset="0"/>
                <a:ea typeface="IBM Plex Sans" pitchFamily="34" charset="-122"/>
                <a:cs typeface="IBM Plex Sans" pitchFamily="34" charset="-120"/>
              </a:rPr>
              <a:t>The ten-point checklist</a:t>
            </a:r>
            <a:endParaRPr lang="en-US" sz="1600" dirty="0"/>
          </a:p>
        </p:txBody>
      </p:sp>
      <p:sp>
        <p:nvSpPr>
          <p:cNvPr id="6" name="Text 4"/>
          <p:cNvSpPr/>
          <p:nvPr/>
        </p:nvSpPr>
        <p:spPr>
          <a:xfrm>
            <a:off x="812800" y="4819650"/>
            <a:ext cx="639395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A0A89F"/>
                </a:solidFill>
                <a:latin typeface="IBM Plex Sans" pitchFamily="34" charset="0"/>
                <a:ea typeface="IBM Plex Sans" pitchFamily="34" charset="-122"/>
                <a:cs typeface="IBM Plex Sans" pitchFamily="34" charset="-120"/>
              </a:rPr>
              <a:t>Amir Gorji · github.com/amir-gorji</a:t>
            </a:r>
            <a:endParaRPr lang="en-US" sz="1400" dirty="0"/>
          </a:p>
        </p:txBody>
      </p:sp>
      <p:pic>
        <p:nvPicPr>
          <p:cNvPr id="7" name="Image 0" descr="QR code linking to amirgorji.dev/presentations/agentic-whatt">    </p:cNvPr>
          <p:cNvPicPr>
            <a:picLocks noChangeAspect="1"/>
          </p:cNvPicPr>
          <p:nvPr/>
        </p:nvPicPr>
        <p:blipFill>
          <a:blip r:embed="rId1"/>
          <a:srcRect l="0" r="0" t="0" b="0"/>
          <a:stretch/>
        </p:blipFill>
        <p:spPr>
          <a:xfrm>
            <a:off x="7853660" y="1678980"/>
            <a:ext cx="3302000" cy="3302000"/>
          </a:xfrm>
          <a:prstGeom prst="roundRect">
            <a:avLst>
              <a:gd name="adj" fmla="val 3077"/>
            </a:avLst>
          </a:prstGeom>
        </p:spPr>
      </p:pic>
      <p:sp>
        <p:nvSpPr>
          <p:cNvPr id="8" name="Text 5"/>
          <p:cNvSpPr/>
          <p:nvPr/>
        </p:nvSpPr>
        <p:spPr>
          <a:xfrm>
            <a:off x="7964349" y="5107980"/>
            <a:ext cx="3080623" cy="274241"/>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E8EBE6"/>
                </a:solidFill>
                <a:latin typeface="IBM Plex Sans" pitchFamily="34" charset="0"/>
                <a:ea typeface="IBM Plex Sans" pitchFamily="34" charset="-122"/>
                <a:cs typeface="IBM Plex Sans" pitchFamily="34" charset="-120"/>
              </a:rPr>
              <a:t>Scan to download the materials</a:t>
            </a:r>
            <a:endParaRPr lang="en-US" sz="1400" dirty="0"/>
          </a:p>
        </p:txBody>
      </p:sp>
      <p:sp>
        <p:nvSpPr>
          <p:cNvPr id="9" name="Text 6"/>
          <p:cNvSpPr/>
          <p:nvPr/>
        </p:nvSpPr>
        <p:spPr>
          <a:xfrm>
            <a:off x="7255212" y="5483820"/>
            <a:ext cx="449889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A0A89F"/>
                </a:solidFill>
                <a:latin typeface="JetBrains Mono" pitchFamily="49" charset="0"/>
                <a:ea typeface="JetBrains Mono" pitchFamily="49" charset="-122"/>
                <a:cs typeface="JetBrains Mono" pitchFamily="49" charset="-120"/>
              </a:rPr>
              <a:t>amirgorji.dev/presentations/agentic-whatt</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6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D655F"/>
                </a:solidFill>
                <a:latin typeface="JetBrains Mono" pitchFamily="49" charset="0"/>
                <a:ea typeface="JetBrains Mono" pitchFamily="49" charset="-122"/>
                <a:cs typeface="JetBrains Mono" pitchFamily="49" charset="-120"/>
              </a:rPr>
              <a:t>BACKUP · WHERE THE NUMBERS COME FROM</a:t>
            </a:r>
            <a:endParaRPr lang="en-US" sz="1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242020"/>
          <a:ext cx="10553700" cy="3888978"/>
        </p:xfrm>
        <a:graphic>
          <a:graphicData uri="http://schemas.openxmlformats.org/drawingml/2006/table">
            <a:tbl>
              <a:tblPr/>
              <a:tblGrid>
                <a:gridCol w="2743962"/>
                <a:gridCol w="5065776"/>
                <a:gridCol w="2743962"/>
              </a:tblGrid>
              <a:tr h="351036">
                <a:tc>
                  <a:txBody>
                    <a:bodyPr/>
                    <a:lstStyle/>
                    <a:p>
                      <a:pPr indent="0" marL="0">
                        <a:lnSpc>
                          <a:spcPts val="1820"/>
                        </a:lnSpc>
                        <a:buNone/>
                      </a:pPr>
                      <a:r>
                        <a:rPr lang="en-US" sz="1300" b="1" dirty="0">
                          <a:solidFill>
                            <a:srgbClr val="1F2420"/>
                          </a:solidFill>
                          <a:latin typeface="IBM Plex Sans" pitchFamily="34" charset="0"/>
                          <a:ea typeface="IBM Plex Sans" pitchFamily="34" charset="-122"/>
                          <a:cs typeface="IBM Plex Sans" pitchFamily="34" charset="-120"/>
                        </a:rPr>
                        <a:t>Source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B7B6B3"/>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B7B6B3"/>
                      </a:solidFill>
                      <a:prstDash val="solid"/>
                      <a:round/>
                      <a:headEnd type="none" w="med" len="med"/>
                      <a:tailEnd type="none" w="med" len="med"/>
                    </a:lnB>
                    <a:solidFill>
                      <a:srgbClr val="E5E4E0"/>
                    </a:solidFill>
                  </a:tcPr>
                </a:tc>
                <a:tc>
                  <a:txBody>
                    <a:bodyPr/>
                    <a:lstStyle/>
                    <a:p>
                      <a:pPr indent="0" marL="0">
                        <a:lnSpc>
                          <a:spcPts val="1820"/>
                        </a:lnSpc>
                        <a:buNone/>
                      </a:pPr>
                      <a:r>
                        <a:rPr lang="en-US" sz="1300" b="1" dirty="0">
                          <a:solidFill>
                            <a:srgbClr val="1F2420"/>
                          </a:solidFill>
                          <a:latin typeface="IBM Plex Sans" pitchFamily="34" charset="0"/>
                          <a:ea typeface="IBM Plex Sans" pitchFamily="34" charset="-122"/>
                          <a:cs typeface="IBM Plex Sans" pitchFamily="34" charset="-120"/>
                        </a:rPr>
                        <a:t>What it measured</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7B6B3"/>
                      </a:solidFill>
                      <a:prstDash val="solid"/>
                      <a:round/>
                      <a:headEnd type="none" w="med" len="med"/>
                      <a:tailEnd type="none" w="med" len="med"/>
                    </a:lnL>
                    <a:lnR w="12700" cap="flat" cmpd="sng" algn="ctr">
                      <a:solidFill>
                        <a:srgbClr val="B7B6B3"/>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B7B6B3"/>
                      </a:solidFill>
                      <a:prstDash val="solid"/>
                      <a:round/>
                      <a:headEnd type="none" w="med" len="med"/>
                      <a:tailEnd type="none" w="med" len="med"/>
                    </a:lnB>
                    <a:solidFill>
                      <a:srgbClr val="E5E4E0"/>
                    </a:solidFill>
                  </a:tcPr>
                </a:tc>
                <a:tc>
                  <a:txBody>
                    <a:bodyPr/>
                    <a:lstStyle/>
                    <a:p>
                      <a:pPr indent="0" marL="0">
                        <a:lnSpc>
                          <a:spcPts val="1820"/>
                        </a:lnSpc>
                        <a:buNone/>
                      </a:pPr>
                      <a:r>
                        <a:rPr lang="en-US" sz="1300" b="1" dirty="0">
                          <a:solidFill>
                            <a:srgbClr val="1F2420"/>
                          </a:solidFill>
                          <a:latin typeface="IBM Plex Sans" pitchFamily="34" charset="0"/>
                          <a:ea typeface="IBM Plex Sans" pitchFamily="34" charset="-122"/>
                          <a:cs typeface="IBM Plex Sans" pitchFamily="34" charset="-120"/>
                        </a:rPr>
                        <a:t>Numbers used</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7B6B3"/>
                      </a:solidFill>
                      <a:prstDash val="solid"/>
                      <a:round/>
                      <a:headEnd type="none" w="med" len="med"/>
                      <a:tailEnd type="none" w="med" len="med"/>
                    </a:lnL>
                    <a:lnR w="12700" cap="flat" cmpd="sng" algn="ctr">
                      <a:solidFill>
                        <a:srgbClr val="B7B6B3"/>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B7B6B3"/>
                      </a:solidFill>
                      <a:prstDash val="solid"/>
                      <a:round/>
                      <a:headEnd type="none" w="med" len="med"/>
                      <a:tailEnd type="none" w="med" len="med"/>
                    </a:lnB>
                    <a:solidFill>
                      <a:srgbClr val="E5E4E0"/>
                    </a:solidFill>
                  </a:tcPr>
                </a:tc>
              </a:tr>
              <a:tr h="1019572">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Faros AI, The AI Productivity Paradox (2025)</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B7B6B3"/>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10,000+ developers across 1,255 teams, high-AI-adoption versus the rest</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B7B6B3"/>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+98% PRs merged, +154% PR size, +91% review time, +31% merged unreviewed, no company-level gain</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B7B6B3"/>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r>
              <a:tr h="573881">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METR, Becker et al. (July 2025), arXiv 2507.09089</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Randomised trial, 16 experienced open-source developers, 246 tasks, early-2025 tools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Predicted +24%, measured −19%, believed +20% afterwards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r>
              <a:tr h="796727">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DORA, State of AI-assisted Software Development (2025)</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About 5,000 respondents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90% use AI, median about 2 hours a day, AI adoption associated with more instability</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r>
              <a:tr h="573881">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DORA, State of DevOps (2024)</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About 3,000 respondents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Each +25% AI adoption: −7.2% delivery stability</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r>
              <a:tr h="573881">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GitClear, AI code quality (2024, 2025)</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211M+ changed lines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c>
                  <a:txBody>
                    <a:bodyPr/>
                    <a:lstStyle/>
                    <a:p>
                      <a:pPr indent="0" marL="0">
                        <a:lnSpc>
                          <a:spcPts val="1820"/>
                        </a:lnSpc>
                        <a:buNone/>
                      </a:pPr>
                      <a:r>
                        <a:rPr lang="en-US" sz="1300" dirty="0">
                          <a:solidFill>
                            <a:srgbClr val="1F2420"/>
                          </a:solidFill>
                          <a:latin typeface="IBM Plex Sans" pitchFamily="34" charset="0"/>
                          <a:ea typeface="IBM Plex Sans" pitchFamily="34" charset="-122"/>
                          <a:cs typeface="IBM Plex Sans" pitchFamily="34" charset="-120"/>
                        </a:rPr>
                        <a:t>Churn 3.3% to 7.1%, duplicated blocks up 8×</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5C4C1"/>
                      </a:solidFill>
                      <a:prstDash val="solid"/>
                      <a:round/>
                      <a:headEnd type="none" w="med" len="med"/>
                      <a:tailEnd type="none" w="med" len="med"/>
                    </a:lnL>
                    <a:lnR w="12700" cap="flat" cmpd="sng" algn="ctr">
                      <a:solidFill>
                        <a:srgbClr val="C5C4C1"/>
                      </a:solidFill>
                      <a:prstDash val="solid"/>
                      <a:round/>
                      <a:headEnd type="none" w="med" len="med"/>
                      <a:tailEnd type="none" w="med" len="med"/>
                    </a:lnR>
                    <a:lnT w="12700" cap="flat" cmpd="sng" algn="ctr">
                      <a:solidFill>
                        <a:srgbClr val="C5C4C1"/>
                      </a:solidFill>
                      <a:prstDash val="solid"/>
                      <a:round/>
                      <a:headEnd type="none" w="med" len="med"/>
                      <a:tailEnd type="none" w="med" len="med"/>
                    </a:lnT>
                    <a:lnB w="12700" cap="flat" cmpd="sng" algn="ctr">
                      <a:solidFill>
                        <a:srgbClr val="C5C4C1"/>
                      </a:solidFill>
                      <a:prstDash val="solid"/>
                      <a:round/>
                      <a:headEnd type="none" w="med" len="med"/>
                      <a:tailEnd type="none" w="med" len="med"/>
                    </a:lnB>
                  </a:tcPr>
                </a:tc>
              </a:tr>
            </a:tbl>
          </a:graphicData>
        </a:graphic>
      </p:graphicFrame>
      <p:sp>
        <p:nvSpPr>
          <p:cNvPr id="4" name="Text 1"/>
          <p:cNvSpPr/>
          <p:nvPr/>
        </p:nvSpPr>
        <p:spPr>
          <a:xfrm>
            <a:off x="812800" y="5346898"/>
            <a:ext cx="1562695" cy="238720"/>
          </a:xfrm>
          <a:prstGeom prst="rect">
            <a:avLst/>
          </a:prstGeom>
          <a:noFill/>
          <a:ln/>
        </p:spPr>
        <p:txBody>
          <a:bodyPr wrap="none" lIns="0" tIns="0" rIns="0" bIns="0" rtlCol="0" anchor="t">
            <a:normAutofit/>
          </a:bodyPr>
          <a:lstStyle/>
          <a:p>
            <a:pPr algn="l" indent="0" marL="0">
              <a:lnSpc>
                <a:spcPts val="1680"/>
              </a:lnSpc>
              <a:buNone/>
            </a:pPr>
            <a:r>
              <a:rPr lang="en-US" sz="1200" spc="100" kern="0" dirty="0">
                <a:solidFill>
                  <a:srgbClr val="B7791F"/>
                </a:solidFill>
                <a:latin typeface="JetBrains Mono" pitchFamily="49" charset="0"/>
                <a:ea typeface="JetBrains Mono" pitchFamily="49" charset="-122"/>
                <a:cs typeface="JetBrains Mono" pitchFamily="49" charset="-120"/>
              </a:rPr>
              <a:t>FOOD FOR THOUGHT</a:t>
            </a:r>
            <a:endParaRPr lang="en-US" sz="1200" dirty="0"/>
          </a:p>
        </p:txBody>
      </p:sp>
      <p:sp>
        <p:nvSpPr>
          <p:cNvPr id="5" name="Text 2"/>
          <p:cNvSpPr/>
          <p:nvPr/>
        </p:nvSpPr>
        <p:spPr>
          <a:xfrm>
            <a:off x="2477095" y="5334198"/>
            <a:ext cx="916916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2420"/>
                </a:solidFill>
                <a:latin typeface="IBM Plex Sans" pitchFamily="34" charset="0"/>
                <a:ea typeface="IBM Plex Sans" pitchFamily="34" charset="-122"/>
                <a:cs typeface="IBM Plex Sans" pitchFamily="34" charset="-120"/>
              </a:rPr>
              <a:t>Parth, </a:t>
            </a:r>
            <a:r>
              <a:rPr lang="en-US" sz="1300" u="sng" dirty="0">
                <a:solidFill>
                  <a:srgbClr val="1F2420"/>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youtube.com/@parthknowsai</a:t>
            </a:r>
            <a:r>
              <a:rPr lang="en-US" sz="1300" dirty="0">
                <a:solidFill>
                  <a:srgbClr val="1F2420"/>
                </a:solidFill>
                <a:latin typeface="IBM Plex Sans" pitchFamily="34" charset="0"/>
                <a:ea typeface="IBM Plex Sans" pitchFamily="34" charset="-122"/>
                <a:cs typeface="IBM Plex Sans" pitchFamily="34" charset="-120"/>
              </a:rPr>
              <a:t> · AI research explained for working engineers, without the hype. Much of section 3 started there.</a:t>
            </a:r>
            <a:endParaRPr lang="en-US" sz="1300" dirty="0"/>
          </a:p>
        </p:txBody>
      </p:sp>
    </p:spTree>
  </p:cSld>
  <p:clrMapOvr>
    <a:masterClrMapping/>
  </p:clrMapOvr>
</p:sld>
</file>

<file path=ppt/theme/theme1.xml><?xml version="1.0" encoding="utf-8"?>
<a:theme xmlns:a="http://schemas.openxmlformats.org/drawingml/2006/main" name="Agentic whatt ??">
  <a:themeElements>
    <a:clrScheme name="Agentic whatt ??">
      <a:dk1>
        <a:srgbClr val="1B1F1C"/>
      </a:dk1>
      <a:lt1>
        <a:srgbClr val="E8EBE6"/>
      </a:lt1>
      <a:dk2>
        <a:srgbClr val="303330"/>
      </a:dk2>
      <a:lt2>
        <a:srgbClr val="B5B8B4"/>
      </a:lt2>
      <a:accent1>
        <a:srgbClr val="B7791F"/>
      </a:accent1>
      <a:accent2>
        <a:srgbClr val="2F7D5B"/>
      </a:accent2>
      <a:accent3>
        <a:srgbClr val="D9A441"/>
      </a:accent3>
      <a:accent4>
        <a:srgbClr val="5FBF92"/>
      </a:accent4>
      <a:accent5>
        <a:srgbClr val="C9574A"/>
      </a:accent5>
      <a:accent6>
        <a:srgbClr val="E38A8A"/>
      </a:accent6>
      <a:hlink>
        <a:srgbClr val="0563C1"/>
      </a:hlink>
      <a:folHlink>
        <a:srgbClr val="954F72"/>
      </a:folHlink>
    </a:clrScheme>
    <a:fontScheme name="Agentic whatt ??">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Agentic whatt ??</dc:title>
  <dc:subject/>
  <dc:creator/>
  <cp:lastModifiedBy/>
  <cp:revision>1</cp:revision>
  <dcterms:created xsi:type="dcterms:W3CDTF">2026-10-15T11:45:50Z</dcterms:created>
  <dcterms:modified xsi:type="dcterms:W3CDTF">2026-10-15T11:45:50Z</dcterms:modified>
</cp:coreProperties>
</file>